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6" r:id="rId6"/>
    <p:sldId id="267" r:id="rId7"/>
    <p:sldId id="263" r:id="rId8"/>
    <p:sldId id="264" r:id="rId9"/>
    <p:sldId id="265" r:id="rId10"/>
    <p:sldId id="268" r:id="rId11"/>
    <p:sldId id="269" r:id="rId12"/>
    <p:sldId id="270" r:id="rId13"/>
    <p:sldId id="259" r:id="rId14"/>
    <p:sldId id="272" r:id="rId15"/>
    <p:sldId id="279" r:id="rId16"/>
    <p:sldId id="271" r:id="rId17"/>
    <p:sldId id="278" r:id="rId18"/>
    <p:sldId id="280" r:id="rId19"/>
    <p:sldId id="274" r:id="rId20"/>
    <p:sldId id="273" r:id="rId21"/>
    <p:sldId id="276" r:id="rId22"/>
    <p:sldId id="277" r:id="rId23"/>
    <p:sldId id="281" r:id="rId24"/>
    <p:sldId id="282"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4/28/2021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lassic.austlii.edu.au/au/legis/cth/consol_reg/sir1994582/s9a.0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5013176"/>
            <a:ext cx="8436347" cy="1077218"/>
          </a:xfrm>
          <a:prstGeom prst="rect">
            <a:avLst/>
          </a:prstGeom>
          <a:noFill/>
        </p:spPr>
        <p:txBody>
          <a:bodyPr wrap="none" rtlCol="0">
            <a:spAutoFit/>
          </a:bodyPr>
          <a:lstStyle/>
          <a:p>
            <a:pPr algn="ctr"/>
            <a:r>
              <a:rPr lang="en-AU" sz="3200" b="1" dirty="0" smtClean="0"/>
              <a:t>Q &amp; A on APES 110 Guidelines </a:t>
            </a:r>
          </a:p>
          <a:p>
            <a:pPr algn="ctr"/>
            <a:r>
              <a:rPr lang="en-AU" sz="3200" b="1" dirty="0" smtClean="0"/>
              <a:t>Manoj Abichandani, Eric Taylor &amp; Dennis Wright </a:t>
            </a:r>
            <a:endParaRPr lang="en-AU"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AU" smtClean="0"/>
              <a:t>APES 110 is effective since 1</a:t>
            </a:r>
            <a:r>
              <a:rPr lang="en-AU" baseline="30000" smtClean="0"/>
              <a:t>st</a:t>
            </a:r>
            <a:r>
              <a:rPr lang="en-AU" smtClean="0"/>
              <a:t> Jan 2020</a:t>
            </a:r>
          </a:p>
        </p:txBody>
      </p:sp>
      <p:sp>
        <p:nvSpPr>
          <p:cNvPr id="3" name="Content Placeholder 2"/>
          <p:cNvSpPr>
            <a:spLocks noGrp="1"/>
          </p:cNvSpPr>
          <p:nvPr>
            <p:ph idx="1"/>
          </p:nvPr>
        </p:nvSpPr>
        <p:spPr/>
        <p:txBody>
          <a:bodyPr/>
          <a:lstStyle/>
          <a:p>
            <a:pPr marL="0" indent="0">
              <a:buFont typeface="Wingdings" pitchFamily="2" charset="2"/>
              <a:buNone/>
              <a:defRPr/>
            </a:pPr>
            <a:r>
              <a:rPr lang="en-AU" sz="2000" dirty="0" smtClean="0"/>
              <a:t>Since the APES 110 is effective from 1</a:t>
            </a:r>
            <a:r>
              <a:rPr lang="en-AU" sz="2000" baseline="30000" dirty="0" smtClean="0"/>
              <a:t>st</a:t>
            </a:r>
            <a:r>
              <a:rPr lang="en-AU" sz="2000" dirty="0" smtClean="0"/>
              <a:t> Jan 2020 – it is quite possible that some auditors are not independent as per the code. Should they be issuing qualified audit reports ?</a:t>
            </a:r>
          </a:p>
          <a:p>
            <a:pPr marL="514350" indent="-514350">
              <a:buFont typeface="Wingdings" pitchFamily="2" charset="2"/>
              <a:buAutoNum type="arabicPeriod"/>
              <a:defRPr/>
            </a:pPr>
            <a:endParaRPr lang="en-AU" sz="2000" dirty="0" smtClean="0"/>
          </a:p>
          <a:p>
            <a:pPr marL="514350" indent="-514350">
              <a:defRPr/>
            </a:pPr>
            <a:r>
              <a:rPr lang="en-AU" sz="2000" dirty="0" smtClean="0">
                <a:solidFill>
                  <a:srgbClr val="0070C0"/>
                </a:solidFill>
              </a:rPr>
              <a:t>Dennis</a:t>
            </a:r>
          </a:p>
          <a:p>
            <a:pPr marL="514350" indent="-514350">
              <a:defRPr/>
            </a:pPr>
            <a:endParaRPr lang="en-AU" sz="2000" dirty="0" smtClean="0">
              <a:solidFill>
                <a:srgbClr val="0070C0"/>
              </a:solidFill>
            </a:endParaRPr>
          </a:p>
          <a:p>
            <a:pPr marL="514350" indent="-514350">
              <a:defRPr/>
            </a:pPr>
            <a:r>
              <a:rPr lang="en-AU" sz="2000" dirty="0" smtClean="0">
                <a:solidFill>
                  <a:srgbClr val="0070C0"/>
                </a:solidFill>
              </a:rPr>
              <a:t>Eric</a:t>
            </a:r>
          </a:p>
          <a:p>
            <a:pPr marL="514350" indent="-514350">
              <a:buFont typeface="Wingdings" pitchFamily="2" charset="2"/>
              <a:buAutoNum type="arabicPeriod"/>
              <a:defRPr/>
            </a:pP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AU" smtClean="0"/>
              <a:t>Audit Exchange – Self Interest / Advocacy</a:t>
            </a:r>
          </a:p>
        </p:txBody>
      </p:sp>
      <p:pic>
        <p:nvPicPr>
          <p:cNvPr id="16387" name="Picture 6" descr="clip_image002.jpg"/>
          <p:cNvPicPr>
            <a:picLocks noChangeAspect="1"/>
          </p:cNvPicPr>
          <p:nvPr/>
        </p:nvPicPr>
        <p:blipFill>
          <a:blip r:embed="rId2" cstate="print"/>
          <a:srcRect/>
          <a:stretch>
            <a:fillRect/>
          </a:stretch>
        </p:blipFill>
        <p:spPr bwMode="auto">
          <a:xfrm>
            <a:off x="755650" y="2276475"/>
            <a:ext cx="1446213" cy="1296988"/>
          </a:xfrm>
          <a:prstGeom prst="rect">
            <a:avLst/>
          </a:prstGeom>
          <a:noFill/>
          <a:ln w="9525">
            <a:noFill/>
            <a:miter lim="800000"/>
            <a:headEnd/>
            <a:tailEnd/>
          </a:ln>
        </p:spPr>
      </p:pic>
      <p:sp>
        <p:nvSpPr>
          <p:cNvPr id="5" name="Circular Arrow 4"/>
          <p:cNvSpPr/>
          <p:nvPr/>
        </p:nvSpPr>
        <p:spPr>
          <a:xfrm rot="11398514">
            <a:off x="2200275" y="2555875"/>
            <a:ext cx="1728788" cy="1871663"/>
          </a:xfrm>
          <a:prstGeom prst="circularArrow">
            <a:avLst>
              <a:gd name="adj1" fmla="val 12500"/>
              <a:gd name="adj2" fmla="val 1142319"/>
              <a:gd name="adj3" fmla="val 20457681"/>
              <a:gd name="adj4" fmla="val 225927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tx1"/>
              </a:solidFill>
            </a:endParaRPr>
          </a:p>
        </p:txBody>
      </p:sp>
      <p:sp>
        <p:nvSpPr>
          <p:cNvPr id="16389" name="TextBox 8"/>
          <p:cNvSpPr txBox="1">
            <a:spLocks noChangeArrowheads="1"/>
          </p:cNvSpPr>
          <p:nvPr/>
        </p:nvSpPr>
        <p:spPr bwMode="auto">
          <a:xfrm>
            <a:off x="2700338" y="3284538"/>
            <a:ext cx="825500" cy="646112"/>
          </a:xfrm>
          <a:prstGeom prst="rect">
            <a:avLst/>
          </a:prstGeom>
          <a:noFill/>
          <a:ln w="9525">
            <a:noFill/>
            <a:miter lim="800000"/>
            <a:headEnd/>
            <a:tailEnd/>
          </a:ln>
        </p:spPr>
        <p:txBody>
          <a:bodyPr wrap="none">
            <a:spAutoFit/>
          </a:bodyPr>
          <a:lstStyle/>
          <a:p>
            <a:r>
              <a:rPr lang="en-AU"/>
              <a:t>SMSF</a:t>
            </a:r>
          </a:p>
          <a:p>
            <a:r>
              <a:rPr lang="en-AU"/>
              <a:t>Audits</a:t>
            </a:r>
          </a:p>
        </p:txBody>
      </p:sp>
      <p:pic>
        <p:nvPicPr>
          <p:cNvPr id="16390" name="Content Placeholder 6" descr="clip_image002.jpg"/>
          <p:cNvPicPr>
            <a:picLocks noGrp="1" noChangeAspect="1"/>
          </p:cNvPicPr>
          <p:nvPr>
            <p:ph idx="1"/>
          </p:nvPr>
        </p:nvPicPr>
        <p:blipFill>
          <a:blip r:embed="rId2" cstate="print"/>
          <a:srcRect/>
          <a:stretch>
            <a:fillRect/>
          </a:stretch>
        </p:blipFill>
        <p:spPr>
          <a:xfrm>
            <a:off x="4140200" y="2276475"/>
            <a:ext cx="1446213" cy="1296988"/>
          </a:xfrm>
          <a:noFill/>
        </p:spPr>
      </p:pic>
      <p:pic>
        <p:nvPicPr>
          <p:cNvPr id="16391" name="Picture 6" descr="clip_image002.jpg"/>
          <p:cNvPicPr>
            <a:picLocks noChangeAspect="1"/>
          </p:cNvPicPr>
          <p:nvPr/>
        </p:nvPicPr>
        <p:blipFill>
          <a:blip r:embed="rId2" cstate="print"/>
          <a:srcRect/>
          <a:stretch>
            <a:fillRect/>
          </a:stretch>
        </p:blipFill>
        <p:spPr bwMode="auto">
          <a:xfrm>
            <a:off x="4140200" y="3573463"/>
            <a:ext cx="1446213" cy="1296987"/>
          </a:xfrm>
          <a:prstGeom prst="rect">
            <a:avLst/>
          </a:prstGeom>
          <a:noFill/>
          <a:ln w="9525">
            <a:noFill/>
            <a:miter lim="800000"/>
            <a:headEnd/>
            <a:tailEnd/>
          </a:ln>
        </p:spPr>
      </p:pic>
      <p:pic>
        <p:nvPicPr>
          <p:cNvPr id="16392" name="Picture 6" descr="clip_image002.jpg"/>
          <p:cNvPicPr>
            <a:picLocks noChangeAspect="1"/>
          </p:cNvPicPr>
          <p:nvPr/>
        </p:nvPicPr>
        <p:blipFill>
          <a:blip r:embed="rId2" cstate="print"/>
          <a:srcRect/>
          <a:stretch>
            <a:fillRect/>
          </a:stretch>
        </p:blipFill>
        <p:spPr bwMode="auto">
          <a:xfrm>
            <a:off x="2555875" y="4437063"/>
            <a:ext cx="1446213" cy="1296987"/>
          </a:xfrm>
          <a:prstGeom prst="rect">
            <a:avLst/>
          </a:prstGeom>
          <a:noFill/>
          <a:ln w="9525">
            <a:noFill/>
            <a:miter lim="800000"/>
            <a:headEnd/>
            <a:tailEnd/>
          </a:ln>
        </p:spPr>
      </p:pic>
      <p:sp>
        <p:nvSpPr>
          <p:cNvPr id="16393" name="TextBox 9"/>
          <p:cNvSpPr txBox="1">
            <a:spLocks noChangeArrowheads="1"/>
          </p:cNvSpPr>
          <p:nvPr/>
        </p:nvSpPr>
        <p:spPr bwMode="auto">
          <a:xfrm>
            <a:off x="755650" y="3284538"/>
            <a:ext cx="1433513" cy="277812"/>
          </a:xfrm>
          <a:prstGeom prst="rect">
            <a:avLst/>
          </a:prstGeom>
          <a:noFill/>
          <a:ln w="9525">
            <a:noFill/>
            <a:miter lim="800000"/>
            <a:headEnd/>
            <a:tailEnd/>
          </a:ln>
        </p:spPr>
        <p:txBody>
          <a:bodyPr wrap="none">
            <a:spAutoFit/>
          </a:bodyPr>
          <a:lstStyle/>
          <a:p>
            <a:r>
              <a:rPr lang="en-AU" sz="1200"/>
              <a:t>SMSF Admin Firm</a:t>
            </a:r>
          </a:p>
        </p:txBody>
      </p:sp>
      <p:sp>
        <p:nvSpPr>
          <p:cNvPr id="16394" name="TextBox 10"/>
          <p:cNvSpPr txBox="1">
            <a:spLocks noChangeArrowheads="1"/>
          </p:cNvSpPr>
          <p:nvPr/>
        </p:nvSpPr>
        <p:spPr bwMode="auto">
          <a:xfrm>
            <a:off x="2555875" y="5516563"/>
            <a:ext cx="1433513" cy="277812"/>
          </a:xfrm>
          <a:prstGeom prst="rect">
            <a:avLst/>
          </a:prstGeom>
          <a:noFill/>
          <a:ln w="9525">
            <a:noFill/>
            <a:miter lim="800000"/>
            <a:headEnd/>
            <a:tailEnd/>
          </a:ln>
        </p:spPr>
        <p:txBody>
          <a:bodyPr wrap="none">
            <a:spAutoFit/>
          </a:bodyPr>
          <a:lstStyle/>
          <a:p>
            <a:r>
              <a:rPr lang="en-AU" sz="1200"/>
              <a:t>SMSF Admin Firm</a:t>
            </a:r>
          </a:p>
        </p:txBody>
      </p:sp>
      <p:sp>
        <p:nvSpPr>
          <p:cNvPr id="16395" name="TextBox 11"/>
          <p:cNvSpPr txBox="1">
            <a:spLocks noChangeArrowheads="1"/>
          </p:cNvSpPr>
          <p:nvPr/>
        </p:nvSpPr>
        <p:spPr bwMode="auto">
          <a:xfrm>
            <a:off x="4140200" y="4581525"/>
            <a:ext cx="1431925" cy="276225"/>
          </a:xfrm>
          <a:prstGeom prst="rect">
            <a:avLst/>
          </a:prstGeom>
          <a:noFill/>
          <a:ln w="9525">
            <a:noFill/>
            <a:miter lim="800000"/>
            <a:headEnd/>
            <a:tailEnd/>
          </a:ln>
        </p:spPr>
        <p:txBody>
          <a:bodyPr wrap="none">
            <a:spAutoFit/>
          </a:bodyPr>
          <a:lstStyle/>
          <a:p>
            <a:r>
              <a:rPr lang="en-AU" sz="1200"/>
              <a:t>SMSF Admin Firm</a:t>
            </a:r>
          </a:p>
        </p:txBody>
      </p:sp>
      <p:sp>
        <p:nvSpPr>
          <p:cNvPr id="16396" name="TextBox 12"/>
          <p:cNvSpPr txBox="1">
            <a:spLocks noChangeArrowheads="1"/>
          </p:cNvSpPr>
          <p:nvPr/>
        </p:nvSpPr>
        <p:spPr bwMode="auto">
          <a:xfrm>
            <a:off x="4356100" y="3284538"/>
            <a:ext cx="1433513" cy="277812"/>
          </a:xfrm>
          <a:prstGeom prst="rect">
            <a:avLst/>
          </a:prstGeom>
          <a:noFill/>
          <a:ln w="9525">
            <a:noFill/>
            <a:miter lim="800000"/>
            <a:headEnd/>
            <a:tailEnd/>
          </a:ln>
        </p:spPr>
        <p:txBody>
          <a:bodyPr wrap="none">
            <a:spAutoFit/>
          </a:bodyPr>
          <a:lstStyle/>
          <a:p>
            <a:r>
              <a:rPr lang="en-AU" sz="1200"/>
              <a:t>SMSF Admin Firm</a:t>
            </a:r>
          </a:p>
        </p:txBody>
      </p:sp>
      <p:sp>
        <p:nvSpPr>
          <p:cNvPr id="16397" name="TextBox 13"/>
          <p:cNvSpPr txBox="1">
            <a:spLocks noChangeArrowheads="1"/>
          </p:cNvSpPr>
          <p:nvPr/>
        </p:nvSpPr>
        <p:spPr bwMode="auto">
          <a:xfrm>
            <a:off x="5745163" y="2420938"/>
            <a:ext cx="3398837" cy="3292475"/>
          </a:xfrm>
          <a:prstGeom prst="rect">
            <a:avLst/>
          </a:prstGeom>
          <a:noFill/>
          <a:ln w="9525">
            <a:noFill/>
            <a:miter lim="800000"/>
            <a:headEnd/>
            <a:tailEnd/>
          </a:ln>
        </p:spPr>
        <p:txBody>
          <a:bodyPr wrap="none">
            <a:spAutoFit/>
          </a:bodyPr>
          <a:lstStyle/>
          <a:p>
            <a:r>
              <a:rPr lang="en-AU" sz="2000">
                <a:solidFill>
                  <a:srgbClr val="FF0000"/>
                </a:solidFill>
              </a:rPr>
              <a:t>Audit Exchange:</a:t>
            </a:r>
          </a:p>
          <a:p>
            <a:endParaRPr lang="en-AU" sz="2000"/>
          </a:p>
          <a:p>
            <a:r>
              <a:rPr lang="en-AU" sz="2000"/>
              <a:t>In your opinion, would this </a:t>
            </a:r>
          </a:p>
          <a:p>
            <a:r>
              <a:rPr lang="en-AU" sz="2000"/>
              <a:t>exchange work</a:t>
            </a:r>
          </a:p>
          <a:p>
            <a:r>
              <a:rPr lang="en-AU" sz="2000"/>
              <a:t>Under the current APES 110</a:t>
            </a:r>
          </a:p>
          <a:p>
            <a:endParaRPr lang="en-AU"/>
          </a:p>
          <a:p>
            <a:endParaRPr lang="en-AU"/>
          </a:p>
          <a:p>
            <a:pPr>
              <a:buFont typeface="Arial" charset="0"/>
              <a:buChar char="•"/>
            </a:pPr>
            <a:r>
              <a:rPr lang="en-AU">
                <a:solidFill>
                  <a:srgbClr val="0070C0"/>
                </a:solidFill>
              </a:rPr>
              <a:t>Dennis</a:t>
            </a:r>
          </a:p>
          <a:p>
            <a:pPr>
              <a:buFont typeface="Arial" charset="0"/>
              <a:buChar char="•"/>
            </a:pPr>
            <a:endParaRPr lang="en-AU">
              <a:solidFill>
                <a:srgbClr val="0070C0"/>
              </a:solidFill>
            </a:endParaRPr>
          </a:p>
          <a:p>
            <a:pPr>
              <a:buFont typeface="Arial" charset="0"/>
              <a:buChar char="•"/>
            </a:pPr>
            <a:r>
              <a:rPr lang="en-AU">
                <a:solidFill>
                  <a:srgbClr val="0070C0"/>
                </a:solidFill>
              </a:rPr>
              <a:t>Eric</a:t>
            </a:r>
          </a:p>
          <a:p>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Audit Match – Intimidation Threat </a:t>
            </a:r>
          </a:p>
        </p:txBody>
      </p:sp>
      <p:sp>
        <p:nvSpPr>
          <p:cNvPr id="18435" name="TextBox 6"/>
          <p:cNvSpPr txBox="1">
            <a:spLocks noChangeArrowheads="1"/>
          </p:cNvSpPr>
          <p:nvPr/>
        </p:nvSpPr>
        <p:spPr bwMode="auto">
          <a:xfrm>
            <a:off x="755650" y="4005263"/>
            <a:ext cx="1393825" cy="646112"/>
          </a:xfrm>
          <a:prstGeom prst="rect">
            <a:avLst/>
          </a:prstGeom>
          <a:noFill/>
          <a:ln w="9525">
            <a:noFill/>
            <a:miter lim="800000"/>
            <a:headEnd/>
            <a:tailEnd/>
          </a:ln>
        </p:spPr>
        <p:txBody>
          <a:bodyPr wrap="none">
            <a:spAutoFit/>
          </a:bodyPr>
          <a:lstStyle/>
          <a:p>
            <a:r>
              <a:rPr lang="en-AU" sz="1200"/>
              <a:t>SMSF Auditor</a:t>
            </a:r>
          </a:p>
          <a:p>
            <a:r>
              <a:rPr lang="en-AU" sz="1200"/>
              <a:t>Currently Auditing</a:t>
            </a:r>
          </a:p>
          <a:p>
            <a:r>
              <a:rPr lang="en-AU" sz="1200">
                <a:solidFill>
                  <a:srgbClr val="FF0000"/>
                </a:solidFill>
              </a:rPr>
              <a:t>500 Funds </a:t>
            </a:r>
          </a:p>
        </p:txBody>
      </p:sp>
      <p:sp>
        <p:nvSpPr>
          <p:cNvPr id="18436" name="TextBox 9"/>
          <p:cNvSpPr txBox="1">
            <a:spLocks noChangeArrowheads="1"/>
          </p:cNvSpPr>
          <p:nvPr/>
        </p:nvSpPr>
        <p:spPr bwMode="auto">
          <a:xfrm>
            <a:off x="3924300" y="3213100"/>
            <a:ext cx="2447925" cy="923925"/>
          </a:xfrm>
          <a:prstGeom prst="rect">
            <a:avLst/>
          </a:prstGeom>
          <a:noFill/>
          <a:ln w="9525">
            <a:noFill/>
            <a:miter lim="800000"/>
            <a:headEnd/>
            <a:tailEnd/>
          </a:ln>
        </p:spPr>
        <p:txBody>
          <a:bodyPr>
            <a:spAutoFit/>
          </a:bodyPr>
          <a:lstStyle/>
          <a:p>
            <a:r>
              <a:rPr lang="en-AU" sz="1200"/>
              <a:t>SMSF Administrators</a:t>
            </a:r>
          </a:p>
          <a:p>
            <a:r>
              <a:rPr lang="en-AU" sz="1200"/>
              <a:t>Currently Auditing</a:t>
            </a:r>
          </a:p>
          <a:p>
            <a:r>
              <a:rPr lang="en-AU" sz="1200"/>
              <a:t> </a:t>
            </a:r>
            <a:r>
              <a:rPr lang="en-AU" sz="1200">
                <a:solidFill>
                  <a:srgbClr val="FF0000"/>
                </a:solidFill>
              </a:rPr>
              <a:t>250 Funds</a:t>
            </a:r>
          </a:p>
          <a:p>
            <a:r>
              <a:rPr lang="en-AU"/>
              <a:t>  </a:t>
            </a:r>
          </a:p>
        </p:txBody>
      </p:sp>
      <p:pic>
        <p:nvPicPr>
          <p:cNvPr id="18437" name="Picture 7" descr="Accountant-dream-meaning.jpg"/>
          <p:cNvPicPr>
            <a:picLocks noChangeAspect="1"/>
          </p:cNvPicPr>
          <p:nvPr/>
        </p:nvPicPr>
        <p:blipFill>
          <a:blip r:embed="rId2" cstate="print"/>
          <a:srcRect/>
          <a:stretch>
            <a:fillRect/>
          </a:stretch>
        </p:blipFill>
        <p:spPr bwMode="auto">
          <a:xfrm>
            <a:off x="4211638" y="2420938"/>
            <a:ext cx="1189037" cy="792162"/>
          </a:xfrm>
          <a:prstGeom prst="rect">
            <a:avLst/>
          </a:prstGeom>
          <a:noFill/>
          <a:ln w="9525">
            <a:noFill/>
            <a:miter lim="800000"/>
            <a:headEnd/>
            <a:tailEnd/>
          </a:ln>
        </p:spPr>
      </p:pic>
      <p:pic>
        <p:nvPicPr>
          <p:cNvPr id="18438" name="Picture 7" descr="Accountant-dream-meaning.jpg"/>
          <p:cNvPicPr>
            <a:picLocks noChangeAspect="1"/>
          </p:cNvPicPr>
          <p:nvPr/>
        </p:nvPicPr>
        <p:blipFill>
          <a:blip r:embed="rId3" cstate="print"/>
          <a:srcRect/>
          <a:stretch>
            <a:fillRect/>
          </a:stretch>
        </p:blipFill>
        <p:spPr bwMode="auto">
          <a:xfrm>
            <a:off x="827088" y="2420938"/>
            <a:ext cx="1547812" cy="1031875"/>
          </a:xfrm>
          <a:prstGeom prst="rect">
            <a:avLst/>
          </a:prstGeom>
          <a:noFill/>
          <a:ln w="9525">
            <a:noFill/>
            <a:miter lim="800000"/>
            <a:headEnd/>
            <a:tailEnd/>
          </a:ln>
        </p:spPr>
      </p:pic>
      <p:sp>
        <p:nvSpPr>
          <p:cNvPr id="18439" name="TextBox 9"/>
          <p:cNvSpPr txBox="1">
            <a:spLocks noChangeArrowheads="1"/>
          </p:cNvSpPr>
          <p:nvPr/>
        </p:nvSpPr>
        <p:spPr bwMode="auto">
          <a:xfrm>
            <a:off x="611188" y="3500438"/>
            <a:ext cx="1716087" cy="277812"/>
          </a:xfrm>
          <a:prstGeom prst="rect">
            <a:avLst/>
          </a:prstGeom>
          <a:noFill/>
          <a:ln w="9525">
            <a:noFill/>
            <a:miter lim="800000"/>
            <a:headEnd/>
            <a:tailEnd/>
          </a:ln>
        </p:spPr>
        <p:txBody>
          <a:bodyPr wrap="none">
            <a:spAutoFit/>
          </a:bodyPr>
          <a:lstStyle/>
          <a:p>
            <a:r>
              <a:rPr lang="en-AU" sz="1200"/>
              <a:t>SMSF Administrators  </a:t>
            </a:r>
          </a:p>
        </p:txBody>
      </p:sp>
      <p:sp>
        <p:nvSpPr>
          <p:cNvPr id="18440" name="TextBox 9"/>
          <p:cNvSpPr txBox="1">
            <a:spLocks noChangeArrowheads="1"/>
          </p:cNvSpPr>
          <p:nvPr/>
        </p:nvSpPr>
        <p:spPr bwMode="auto">
          <a:xfrm>
            <a:off x="3924300" y="4652963"/>
            <a:ext cx="1628775" cy="831850"/>
          </a:xfrm>
          <a:prstGeom prst="rect">
            <a:avLst/>
          </a:prstGeom>
          <a:noFill/>
          <a:ln w="9525">
            <a:noFill/>
            <a:miter lim="800000"/>
            <a:headEnd/>
            <a:tailEnd/>
          </a:ln>
        </p:spPr>
        <p:txBody>
          <a:bodyPr wrap="none">
            <a:spAutoFit/>
          </a:bodyPr>
          <a:lstStyle/>
          <a:p>
            <a:r>
              <a:rPr lang="en-AU" sz="1200"/>
              <a:t>SMSF Administrators</a:t>
            </a:r>
          </a:p>
          <a:p>
            <a:r>
              <a:rPr lang="en-AU" sz="1200"/>
              <a:t>Currently Auditing </a:t>
            </a:r>
          </a:p>
          <a:p>
            <a:r>
              <a:rPr lang="en-AU" sz="1200">
                <a:solidFill>
                  <a:srgbClr val="FF0000"/>
                </a:solidFill>
              </a:rPr>
              <a:t>250  Funds</a:t>
            </a:r>
          </a:p>
          <a:p>
            <a:r>
              <a:rPr lang="en-AU" sz="1200"/>
              <a:t>  </a:t>
            </a:r>
          </a:p>
        </p:txBody>
      </p:sp>
      <p:pic>
        <p:nvPicPr>
          <p:cNvPr id="18441" name="Picture 7" descr="Accountant-dream-meaning.jpg"/>
          <p:cNvPicPr>
            <a:picLocks noChangeAspect="1"/>
          </p:cNvPicPr>
          <p:nvPr/>
        </p:nvPicPr>
        <p:blipFill>
          <a:blip r:embed="rId4" cstate="print"/>
          <a:srcRect/>
          <a:stretch>
            <a:fillRect/>
          </a:stretch>
        </p:blipFill>
        <p:spPr bwMode="auto">
          <a:xfrm>
            <a:off x="3995738" y="3860800"/>
            <a:ext cx="1152525" cy="768350"/>
          </a:xfrm>
          <a:prstGeom prst="rect">
            <a:avLst/>
          </a:prstGeom>
          <a:noFill/>
          <a:ln w="9525">
            <a:noFill/>
            <a:miter lim="800000"/>
            <a:headEnd/>
            <a:tailEnd/>
          </a:ln>
        </p:spPr>
      </p:pic>
      <p:sp>
        <p:nvSpPr>
          <p:cNvPr id="12" name="Rectangle 11"/>
          <p:cNvSpPr/>
          <p:nvPr/>
        </p:nvSpPr>
        <p:spPr>
          <a:xfrm>
            <a:off x="2411760" y="1700808"/>
            <a:ext cx="1366837" cy="381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AUDIT POOL</a:t>
            </a:r>
          </a:p>
          <a:p>
            <a:pPr algn="ctr">
              <a:defRPr/>
            </a:pPr>
            <a:endParaRPr lang="en-AU" dirty="0"/>
          </a:p>
          <a:p>
            <a:pPr algn="ctr">
              <a:defRPr/>
            </a:pPr>
            <a:r>
              <a:rPr lang="en-AU" dirty="0"/>
              <a:t>You are matched to one or more firms</a:t>
            </a:r>
          </a:p>
        </p:txBody>
      </p:sp>
      <p:sp>
        <p:nvSpPr>
          <p:cNvPr id="18443" name="TextBox 12"/>
          <p:cNvSpPr txBox="1">
            <a:spLocks noChangeArrowheads="1"/>
          </p:cNvSpPr>
          <p:nvPr/>
        </p:nvSpPr>
        <p:spPr bwMode="auto">
          <a:xfrm>
            <a:off x="6084168" y="1700808"/>
            <a:ext cx="2843212" cy="3970338"/>
          </a:xfrm>
          <a:prstGeom prst="rect">
            <a:avLst/>
          </a:prstGeom>
          <a:noFill/>
          <a:ln w="9525">
            <a:noFill/>
            <a:miter lim="800000"/>
            <a:headEnd/>
            <a:tailEnd/>
          </a:ln>
        </p:spPr>
        <p:txBody>
          <a:bodyPr>
            <a:spAutoFit/>
          </a:bodyPr>
          <a:lstStyle/>
          <a:p>
            <a:r>
              <a:rPr lang="en-AU" dirty="0"/>
              <a:t>Audit  Match:</a:t>
            </a:r>
          </a:p>
          <a:p>
            <a:endParaRPr lang="en-AU" dirty="0"/>
          </a:p>
          <a:p>
            <a:r>
              <a:rPr lang="en-AU" dirty="0"/>
              <a:t>In your opinion, would this </a:t>
            </a:r>
          </a:p>
          <a:p>
            <a:r>
              <a:rPr lang="en-AU" dirty="0"/>
              <a:t>Match work </a:t>
            </a:r>
          </a:p>
          <a:p>
            <a:r>
              <a:rPr lang="en-AU" dirty="0"/>
              <a:t>Under the current APES 110 ?</a:t>
            </a:r>
          </a:p>
          <a:p>
            <a:r>
              <a:rPr lang="en-AU" dirty="0"/>
              <a:t>Does it make it a network firm?</a:t>
            </a:r>
          </a:p>
          <a:p>
            <a:endParaRPr lang="en-AU" dirty="0"/>
          </a:p>
          <a:p>
            <a:endParaRPr lang="en-AU" dirty="0"/>
          </a:p>
          <a:p>
            <a:pPr>
              <a:buFont typeface="Arial" charset="0"/>
              <a:buChar char="•"/>
            </a:pPr>
            <a:r>
              <a:rPr lang="en-AU" dirty="0">
                <a:solidFill>
                  <a:srgbClr val="0070C0"/>
                </a:solidFill>
              </a:rPr>
              <a:t>Dennis</a:t>
            </a:r>
          </a:p>
          <a:p>
            <a:pPr>
              <a:buFont typeface="Arial" charset="0"/>
              <a:buChar char="•"/>
            </a:pPr>
            <a:endParaRPr lang="en-AU" dirty="0">
              <a:solidFill>
                <a:srgbClr val="0070C0"/>
              </a:solidFill>
            </a:endParaRPr>
          </a:p>
          <a:p>
            <a:pPr>
              <a:buFont typeface="Arial" charset="0"/>
              <a:buChar char="•"/>
            </a:pPr>
            <a:r>
              <a:rPr lang="en-AU" dirty="0">
                <a:solidFill>
                  <a:srgbClr val="0070C0"/>
                </a:solidFill>
              </a:rPr>
              <a:t>Eric</a:t>
            </a:r>
          </a:p>
          <a:p>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Question: Who should you Invoice ?</a:t>
            </a:r>
            <a:endParaRPr lang="en-AU" dirty="0"/>
          </a:p>
        </p:txBody>
      </p:sp>
      <p:sp>
        <p:nvSpPr>
          <p:cNvPr id="3" name="Content Placeholder 2"/>
          <p:cNvSpPr>
            <a:spLocks noGrp="1"/>
          </p:cNvSpPr>
          <p:nvPr>
            <p:ph idx="1"/>
          </p:nvPr>
        </p:nvSpPr>
        <p:spPr/>
        <p:txBody>
          <a:bodyPr>
            <a:normAutofit/>
          </a:bodyPr>
          <a:lstStyle/>
          <a:p>
            <a:pPr marL="0" indent="0">
              <a:buNone/>
            </a:pPr>
            <a:r>
              <a:rPr lang="en-AU" sz="2000" i="1" dirty="0" smtClean="0"/>
              <a:t>If an auditor has not billed the accountant  for SMSF audits but bills all the  accountants SMSF clients for audits, will that need to  change?</a:t>
            </a:r>
          </a:p>
          <a:p>
            <a:pPr marL="0" indent="0">
              <a:buNone/>
            </a:pPr>
            <a:endParaRPr lang="en-AU" sz="2000" i="1" dirty="0" smtClean="0"/>
          </a:p>
          <a:p>
            <a:pPr marL="0" indent="0">
              <a:buNone/>
            </a:pPr>
            <a:r>
              <a:rPr lang="en-AU" sz="2000" i="1" dirty="0" smtClean="0"/>
              <a:t>Who should we bill:</a:t>
            </a:r>
          </a:p>
          <a:p>
            <a:pPr marL="0" indent="0">
              <a:buNone/>
            </a:pPr>
            <a:r>
              <a:rPr lang="en-AU" sz="2000" i="1" dirty="0" smtClean="0"/>
              <a:t>Trustees </a:t>
            </a:r>
          </a:p>
          <a:p>
            <a:pPr marL="0" indent="0">
              <a:buNone/>
            </a:pPr>
            <a:r>
              <a:rPr lang="en-AU" sz="2000" i="1" dirty="0" smtClean="0"/>
              <a:t>Accountants</a:t>
            </a:r>
          </a:p>
          <a:p>
            <a:pPr marL="0" indent="0">
              <a:buNone/>
            </a:pPr>
            <a:endParaRPr lang="en-AU" sz="2000" i="1" dirty="0" smtClean="0"/>
          </a:p>
          <a:p>
            <a:pPr marL="0" indent="0">
              <a:buNone/>
            </a:pPr>
            <a:r>
              <a:rPr lang="en-AU" sz="2000" dirty="0" smtClean="0">
                <a:solidFill>
                  <a:srgbClr val="0070C0"/>
                </a:solidFill>
              </a:rPr>
              <a:t>Dennis</a:t>
            </a:r>
          </a:p>
          <a:p>
            <a:pPr marL="0" indent="0">
              <a:buNone/>
            </a:pPr>
            <a:endParaRPr lang="en-AU" sz="2000" dirty="0" smtClean="0">
              <a:solidFill>
                <a:srgbClr val="0070C0"/>
              </a:solidFill>
            </a:endParaRPr>
          </a:p>
          <a:p>
            <a:pPr marL="0" indent="0">
              <a:buNone/>
            </a:pPr>
            <a:r>
              <a:rPr lang="en-AU" sz="2000" dirty="0" smtClean="0">
                <a:solidFill>
                  <a:srgbClr val="0070C0"/>
                </a:solidFill>
              </a:rPr>
              <a:t>Eric</a:t>
            </a:r>
          </a:p>
          <a:p>
            <a:pPr marL="0" indent="0">
              <a:buNone/>
            </a:pPr>
            <a:endParaRPr lang="en-AU" sz="2000" i="1" dirty="0" smtClean="0"/>
          </a:p>
          <a:p>
            <a:pPr marL="0" indent="0">
              <a:buNone/>
            </a:pPr>
            <a:endParaRPr lang="en-AU" sz="2000" i="1" dirty="0" smtClean="0"/>
          </a:p>
          <a:p>
            <a:pPr marL="0" indent="0">
              <a:buNone/>
            </a:pPr>
            <a:endParaRPr lang="en-AU" sz="2000" i="1" dirty="0" smtClean="0"/>
          </a:p>
          <a:p>
            <a:pPr marL="0" indent="0">
              <a:buNone/>
            </a:pPr>
            <a:endParaRPr lang="en-AU" sz="20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Question: Who appoints the Auditor</a:t>
            </a:r>
            <a:endParaRPr lang="en-AU" dirty="0"/>
          </a:p>
        </p:txBody>
      </p:sp>
      <p:sp>
        <p:nvSpPr>
          <p:cNvPr id="3" name="Content Placeholder 2"/>
          <p:cNvSpPr>
            <a:spLocks noGrp="1"/>
          </p:cNvSpPr>
          <p:nvPr>
            <p:ph idx="1"/>
          </p:nvPr>
        </p:nvSpPr>
        <p:spPr/>
        <p:txBody>
          <a:bodyPr>
            <a:normAutofit/>
          </a:bodyPr>
          <a:lstStyle/>
          <a:p>
            <a:pPr marL="0" indent="0">
              <a:buNone/>
            </a:pPr>
            <a:r>
              <a:rPr lang="en-AU" sz="2200" i="1" dirty="0" smtClean="0"/>
              <a:t>It appears that the ATO is suggesting that there is an issue with independence where </a:t>
            </a:r>
            <a:r>
              <a:rPr lang="en-AU" sz="2200" i="1" dirty="0" smtClean="0">
                <a:solidFill>
                  <a:srgbClr val="FF0000"/>
                </a:solidFill>
              </a:rPr>
              <a:t>a large number of referrals come from a single source.</a:t>
            </a:r>
          </a:p>
          <a:p>
            <a:pPr marL="0" indent="0">
              <a:buNone/>
            </a:pPr>
            <a:r>
              <a:rPr lang="en-AU" sz="2200" i="1" dirty="0" smtClean="0"/>
              <a:t>The question arises as to whom is the Auditor Responsible and who engages the Auditor surely it is the Trustee to whom we are reporting  and if this is the case, then surely </a:t>
            </a:r>
            <a:r>
              <a:rPr lang="en-AU" sz="2200" i="1" dirty="0" smtClean="0">
                <a:solidFill>
                  <a:srgbClr val="FF0000"/>
                </a:solidFill>
              </a:rPr>
              <a:t>independence is maintained notwithstanding that the accounting and tax work is undertaken</a:t>
            </a:r>
            <a:r>
              <a:rPr lang="en-AU" sz="2200" i="1" dirty="0" smtClean="0"/>
              <a:t> for numerous funds by a single practice.  Please comment.</a:t>
            </a:r>
          </a:p>
          <a:p>
            <a:pPr marL="0" indent="0">
              <a:buNone/>
            </a:pPr>
            <a:endParaRPr lang="en-AU" sz="2000" dirty="0" smtClean="0">
              <a:solidFill>
                <a:srgbClr val="0070C0"/>
              </a:solidFill>
            </a:endParaRPr>
          </a:p>
          <a:p>
            <a:pPr marL="0" indent="0">
              <a:buNone/>
            </a:pPr>
            <a:r>
              <a:rPr lang="en-AU" sz="2000" dirty="0" smtClean="0">
                <a:solidFill>
                  <a:srgbClr val="0070C0"/>
                </a:solidFill>
              </a:rPr>
              <a:t>Dennis</a:t>
            </a:r>
          </a:p>
          <a:p>
            <a:pPr marL="0" indent="0">
              <a:buNone/>
            </a:pPr>
            <a:endParaRPr lang="en-AU" sz="2000" dirty="0" smtClean="0">
              <a:solidFill>
                <a:srgbClr val="0070C0"/>
              </a:solidFill>
            </a:endParaRPr>
          </a:p>
          <a:p>
            <a:pPr marL="0" indent="0">
              <a:buNone/>
            </a:pPr>
            <a:r>
              <a:rPr lang="en-AU" sz="2000" dirty="0" smtClean="0">
                <a:solidFill>
                  <a:srgbClr val="0070C0"/>
                </a:solidFill>
              </a:rPr>
              <a:t>Eric</a:t>
            </a:r>
            <a:endParaRPr lang="en-A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AU" smtClean="0"/>
              <a:t>How much % fee is ok from </a:t>
            </a:r>
            <a:br>
              <a:rPr lang="en-AU" smtClean="0"/>
            </a:br>
            <a:r>
              <a:rPr lang="en-AU" smtClean="0"/>
              <a:t>one referral source</a:t>
            </a:r>
            <a:endParaRPr lang="en-US" smtClean="0"/>
          </a:p>
        </p:txBody>
      </p:sp>
      <p:sp>
        <p:nvSpPr>
          <p:cNvPr id="33795" name="Content Placeholder 2"/>
          <p:cNvSpPr>
            <a:spLocks noGrp="1"/>
          </p:cNvSpPr>
          <p:nvPr>
            <p:ph idx="1"/>
          </p:nvPr>
        </p:nvSpPr>
        <p:spPr>
          <a:xfrm>
            <a:off x="838200" y="2362200"/>
            <a:ext cx="7693025" cy="1714500"/>
          </a:xfrm>
        </p:spPr>
        <p:txBody>
          <a:bodyPr/>
          <a:lstStyle/>
          <a:p>
            <a:pPr algn="ctr">
              <a:buFont typeface="Wingdings" pitchFamily="2" charset="2"/>
              <a:buNone/>
            </a:pPr>
            <a:endParaRPr lang="en-US" sz="4000" b="1" smtClean="0"/>
          </a:p>
        </p:txBody>
      </p:sp>
      <p:sp>
        <p:nvSpPr>
          <p:cNvPr id="4" name="Content Placeholder 3"/>
          <p:cNvSpPr txBox="1">
            <a:spLocks/>
          </p:cNvSpPr>
          <p:nvPr/>
        </p:nvSpPr>
        <p:spPr bwMode="auto">
          <a:xfrm>
            <a:off x="827584" y="2348880"/>
            <a:ext cx="7693025" cy="1452705"/>
          </a:xfrm>
          <a:prstGeom prst="rect">
            <a:avLst/>
          </a:prstGeom>
          <a:solidFill>
            <a:schemeClr val="tx2">
              <a:lumMod val="75000"/>
            </a:schemeClr>
          </a:solidFill>
          <a:ln w="19050">
            <a:solidFill>
              <a:schemeClr val="tx1"/>
            </a:solidFill>
            <a:miter lim="800000"/>
            <a:headEnd/>
            <a:tailEnd/>
          </a:ln>
        </p:spPr>
        <p:txBody>
          <a:bodyPr>
            <a:spAutoFit/>
          </a:bodyPr>
          <a:lstStyle/>
          <a:p>
            <a:pPr marL="7332663" lvl="6" indent="-7332663" algn="ctr" fontAlgn="base">
              <a:spcBef>
                <a:spcPct val="20000"/>
              </a:spcBef>
              <a:spcAft>
                <a:spcPct val="0"/>
              </a:spcAft>
              <a:buClr>
                <a:schemeClr val="tx1"/>
              </a:buClr>
              <a:buSzPct val="65000"/>
              <a:buFont typeface="Wingdings" pitchFamily="2" charset="2"/>
              <a:buNone/>
              <a:defRPr/>
            </a:pPr>
            <a:r>
              <a:rPr lang="en-AU" kern="0" dirty="0">
                <a:solidFill>
                  <a:schemeClr val="bg1"/>
                </a:solidFill>
                <a:latin typeface="+mn-lt"/>
                <a:cs typeface="+mn-cs"/>
              </a:rPr>
              <a:t>Action</a:t>
            </a:r>
          </a:p>
          <a:p>
            <a:pPr marL="342900" indent="-342900" algn="ctr">
              <a:spcBef>
                <a:spcPct val="20000"/>
              </a:spcBef>
              <a:buClr>
                <a:schemeClr val="tx1"/>
              </a:buClr>
              <a:buSzPct val="75000"/>
              <a:buFont typeface="Wingdings" pitchFamily="2" charset="2"/>
              <a:buNone/>
              <a:defRPr/>
            </a:pPr>
            <a:r>
              <a:rPr lang="en-AU" sz="1600" kern="0" dirty="0">
                <a:solidFill>
                  <a:schemeClr val="bg1"/>
                </a:solidFill>
                <a:latin typeface="+mn-lt"/>
                <a:cs typeface="+mn-cs"/>
              </a:rPr>
              <a:t>Where </a:t>
            </a:r>
            <a:r>
              <a:rPr lang="en-AU" sz="1600" kern="0" dirty="0">
                <a:solidFill>
                  <a:srgbClr val="FFC000"/>
                </a:solidFill>
                <a:latin typeface="+mn-lt"/>
                <a:cs typeface="+mn-cs"/>
              </a:rPr>
              <a:t>a large proportion </a:t>
            </a:r>
            <a:r>
              <a:rPr lang="en-AU" sz="1600" kern="0" dirty="0">
                <a:solidFill>
                  <a:schemeClr val="bg1"/>
                </a:solidFill>
                <a:latin typeface="+mn-lt"/>
                <a:cs typeface="+mn-cs"/>
              </a:rPr>
              <a:t>of an auditor’s fees comes from one referral source, the auditor must evaluate the significance of the threat and apply safeguards when necessary to eliminate the threat or reduce it to an acceptable level </a:t>
            </a:r>
          </a:p>
          <a:p>
            <a:pPr marL="342900" indent="-342900" algn="ctr">
              <a:spcBef>
                <a:spcPct val="20000"/>
              </a:spcBef>
              <a:buClr>
                <a:schemeClr val="tx1"/>
              </a:buClr>
              <a:buSzPct val="75000"/>
              <a:buFont typeface="Wingdings" pitchFamily="2" charset="2"/>
              <a:buNone/>
              <a:defRPr/>
            </a:pPr>
            <a:r>
              <a:rPr lang="en-AU" sz="1600" kern="0" dirty="0">
                <a:solidFill>
                  <a:schemeClr val="bg1"/>
                </a:solidFill>
                <a:latin typeface="+mn-lt"/>
                <a:cs typeface="+mn-cs"/>
              </a:rPr>
              <a:t>(</a:t>
            </a:r>
            <a:r>
              <a:rPr lang="en-AU" sz="1600" kern="0" dirty="0" err="1">
                <a:solidFill>
                  <a:schemeClr val="bg1"/>
                </a:solidFill>
                <a:latin typeface="+mn-lt"/>
                <a:cs typeface="+mn-cs"/>
              </a:rPr>
              <a:t>para</a:t>
            </a:r>
            <a:r>
              <a:rPr lang="en-AU" sz="1600" kern="0" dirty="0">
                <a:solidFill>
                  <a:schemeClr val="bg1"/>
                </a:solidFill>
                <a:latin typeface="+mn-lt"/>
                <a:cs typeface="+mn-cs"/>
              </a:rPr>
              <a:t> AUST R410.3.1)</a:t>
            </a:r>
          </a:p>
        </p:txBody>
      </p:sp>
      <p:sp>
        <p:nvSpPr>
          <p:cNvPr id="33797" name="TextBox 4"/>
          <p:cNvSpPr txBox="1">
            <a:spLocks noChangeArrowheads="1"/>
          </p:cNvSpPr>
          <p:nvPr/>
        </p:nvSpPr>
        <p:spPr bwMode="auto">
          <a:xfrm>
            <a:off x="827088" y="4437063"/>
            <a:ext cx="6943725" cy="1754187"/>
          </a:xfrm>
          <a:prstGeom prst="rect">
            <a:avLst/>
          </a:prstGeom>
          <a:noFill/>
          <a:ln w="9525">
            <a:noFill/>
            <a:miter lim="800000"/>
            <a:headEnd/>
            <a:tailEnd/>
          </a:ln>
        </p:spPr>
        <p:txBody>
          <a:bodyPr wrap="none">
            <a:spAutoFit/>
          </a:bodyPr>
          <a:lstStyle/>
          <a:p>
            <a:r>
              <a:rPr lang="en-AU" dirty="0"/>
              <a:t>What % of fee coming from one source are you comfortable with ?</a:t>
            </a:r>
          </a:p>
          <a:p>
            <a:endParaRPr lang="en-AU" dirty="0"/>
          </a:p>
          <a:p>
            <a:endParaRPr lang="en-AU" dirty="0"/>
          </a:p>
          <a:p>
            <a:pPr>
              <a:buFont typeface="Arial" charset="0"/>
              <a:buChar char="•"/>
            </a:pPr>
            <a:r>
              <a:rPr lang="en-AU" dirty="0"/>
              <a:t> </a:t>
            </a:r>
            <a:r>
              <a:rPr lang="en-AU" dirty="0">
                <a:solidFill>
                  <a:srgbClr val="0070C0"/>
                </a:solidFill>
              </a:rPr>
              <a:t>Dennis</a:t>
            </a:r>
          </a:p>
          <a:p>
            <a:pPr>
              <a:buFont typeface="Arial" charset="0"/>
              <a:buChar char="•"/>
            </a:pPr>
            <a:endParaRPr lang="en-AU" dirty="0">
              <a:solidFill>
                <a:srgbClr val="0070C0"/>
              </a:solidFill>
            </a:endParaRPr>
          </a:p>
          <a:p>
            <a:pPr>
              <a:buFont typeface="Arial" charset="0"/>
              <a:buChar char="•"/>
            </a:pPr>
            <a:r>
              <a:rPr lang="en-AU" dirty="0">
                <a:solidFill>
                  <a:srgbClr val="0070C0"/>
                </a:solidFill>
              </a:rPr>
              <a:t> Eric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Question: How is independence measured</a:t>
            </a:r>
            <a:endParaRPr lang="en-AU" dirty="0"/>
          </a:p>
        </p:txBody>
      </p:sp>
      <p:sp>
        <p:nvSpPr>
          <p:cNvPr id="3" name="Content Placeholder 2"/>
          <p:cNvSpPr>
            <a:spLocks noGrp="1"/>
          </p:cNvSpPr>
          <p:nvPr>
            <p:ph idx="1"/>
          </p:nvPr>
        </p:nvSpPr>
        <p:spPr/>
        <p:txBody>
          <a:bodyPr>
            <a:normAutofit/>
          </a:bodyPr>
          <a:lstStyle/>
          <a:p>
            <a:pPr marL="0" indent="0">
              <a:buNone/>
            </a:pPr>
            <a:r>
              <a:rPr lang="en-AU" sz="1800" i="1" dirty="0" smtClean="0"/>
              <a:t>As an auditor I believe I am fully independent on the audits I do as I have no affiliation with my clients and I have never worked with them or even been in there office. </a:t>
            </a:r>
            <a:r>
              <a:rPr lang="en-AU" sz="1800" i="1" dirty="0" smtClean="0">
                <a:solidFill>
                  <a:srgbClr val="FF0000"/>
                </a:solidFill>
              </a:rPr>
              <a:t>I have 9 clients</a:t>
            </a:r>
            <a:r>
              <a:rPr lang="en-AU" sz="1800" i="1" dirty="0" smtClean="0"/>
              <a:t> that give me audits to do though </a:t>
            </a:r>
            <a:r>
              <a:rPr lang="en-AU" sz="1800" i="1" dirty="0" smtClean="0">
                <a:solidFill>
                  <a:srgbClr val="FF0000"/>
                </a:solidFill>
              </a:rPr>
              <a:t>two of the clients are 33% and 50% on the total audits</a:t>
            </a:r>
            <a:r>
              <a:rPr lang="en-AU" sz="1800" i="1" dirty="0" smtClean="0"/>
              <a:t> I do based on last years figures. I am still trying to get some new clients. In total last year I did 174 audits</a:t>
            </a:r>
          </a:p>
          <a:p>
            <a:pPr marL="0" indent="0">
              <a:buNone/>
            </a:pPr>
            <a:endParaRPr lang="en-AU" sz="1800" dirty="0" smtClean="0">
              <a:solidFill>
                <a:srgbClr val="0070C0"/>
              </a:solidFill>
            </a:endParaRPr>
          </a:p>
          <a:p>
            <a:pPr marL="0" indent="0">
              <a:buNone/>
            </a:pPr>
            <a:endParaRPr lang="en-AU" sz="1800" dirty="0" smtClean="0">
              <a:solidFill>
                <a:srgbClr val="0070C0"/>
              </a:solidFill>
            </a:endParaRPr>
          </a:p>
          <a:p>
            <a:pPr marL="0" indent="0">
              <a:buNone/>
            </a:pPr>
            <a:r>
              <a:rPr lang="en-AU" sz="1800" dirty="0" smtClean="0">
                <a:solidFill>
                  <a:srgbClr val="0070C0"/>
                </a:solidFill>
              </a:rPr>
              <a:t>Dennis</a:t>
            </a:r>
          </a:p>
          <a:p>
            <a:pPr marL="0" indent="0">
              <a:buNone/>
            </a:pPr>
            <a:endParaRPr lang="en-AU" sz="1800" dirty="0" smtClean="0">
              <a:solidFill>
                <a:srgbClr val="0070C0"/>
              </a:solidFill>
            </a:endParaRPr>
          </a:p>
          <a:p>
            <a:pPr marL="0" indent="0">
              <a:buNone/>
            </a:pPr>
            <a:r>
              <a:rPr lang="en-AU" sz="1800" dirty="0" smtClean="0">
                <a:solidFill>
                  <a:srgbClr val="0070C0"/>
                </a:solidFill>
              </a:rPr>
              <a:t>Eric</a:t>
            </a:r>
            <a:endParaRPr lang="en-AU" sz="1800" i="1" dirty="0" smtClean="0"/>
          </a:p>
          <a:p>
            <a:pPr marL="0" indent="0">
              <a:buNone/>
            </a:pPr>
            <a:endParaRPr lang="en-AU" sz="1800" i="1" dirty="0" smtClean="0"/>
          </a:p>
          <a:p>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55650" y="765175"/>
            <a:ext cx="7924800" cy="1143000"/>
          </a:xfrm>
        </p:spPr>
        <p:txBody>
          <a:bodyPr>
            <a:normAutofit fontScale="90000"/>
          </a:bodyPr>
          <a:lstStyle/>
          <a:p>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r>
              <a:rPr lang="en-AU" dirty="0" smtClean="0"/>
              <a:t/>
            </a:r>
            <a:br>
              <a:rPr lang="en-AU" dirty="0" smtClean="0"/>
            </a:br>
            <a:endParaRPr lang="en-AU" sz="2800" dirty="0" smtClean="0"/>
          </a:p>
        </p:txBody>
      </p:sp>
      <p:sp>
        <p:nvSpPr>
          <p:cNvPr id="32771" name="Content Placeholder 2"/>
          <p:cNvSpPr>
            <a:spLocks noGrp="1"/>
          </p:cNvSpPr>
          <p:nvPr>
            <p:ph idx="1"/>
          </p:nvPr>
        </p:nvSpPr>
        <p:spPr>
          <a:xfrm>
            <a:off x="683568" y="476672"/>
            <a:ext cx="7693025" cy="1080120"/>
          </a:xfrm>
        </p:spPr>
        <p:txBody>
          <a:bodyPr>
            <a:normAutofit fontScale="85000" lnSpcReduction="20000"/>
          </a:bodyPr>
          <a:lstStyle/>
          <a:p>
            <a:pPr algn="ctr">
              <a:buFont typeface="Wingdings" pitchFamily="2" charset="2"/>
              <a:buNone/>
            </a:pPr>
            <a:endParaRPr lang="en-AU" sz="4000" dirty="0" smtClean="0"/>
          </a:p>
          <a:p>
            <a:pPr algn="ctr">
              <a:buNone/>
            </a:pPr>
            <a:r>
              <a:rPr lang="en-AU" sz="4000" dirty="0" smtClean="0"/>
              <a:t>More than 50% coming from one source</a:t>
            </a:r>
          </a:p>
        </p:txBody>
      </p:sp>
      <p:pic>
        <p:nvPicPr>
          <p:cNvPr id="32772" name="Picture 7" descr="Logo online smsf audit.JPG"/>
          <p:cNvPicPr>
            <a:picLocks noChangeAspect="1"/>
          </p:cNvPicPr>
          <p:nvPr/>
        </p:nvPicPr>
        <p:blipFill>
          <a:blip r:embed="rId2" cstate="print"/>
          <a:srcRect/>
          <a:stretch>
            <a:fillRect/>
          </a:stretch>
        </p:blipFill>
        <p:spPr bwMode="auto">
          <a:xfrm>
            <a:off x="7124700" y="0"/>
            <a:ext cx="2019300" cy="476250"/>
          </a:xfrm>
          <a:prstGeom prst="rect">
            <a:avLst/>
          </a:prstGeom>
          <a:noFill/>
          <a:ln w="9525">
            <a:noFill/>
            <a:miter lim="800000"/>
            <a:headEnd/>
            <a:tailEnd/>
          </a:ln>
        </p:spPr>
      </p:pic>
      <p:pic>
        <p:nvPicPr>
          <p:cNvPr id="32773" name="Picture 4" descr="logo -trustdeed.png"/>
          <p:cNvPicPr>
            <a:picLocks noChangeAspect="1"/>
          </p:cNvPicPr>
          <p:nvPr/>
        </p:nvPicPr>
        <p:blipFill>
          <a:blip r:embed="rId3" cstate="print"/>
          <a:srcRect/>
          <a:stretch>
            <a:fillRect/>
          </a:stretch>
        </p:blipFill>
        <p:spPr bwMode="auto">
          <a:xfrm>
            <a:off x="395536" y="332656"/>
            <a:ext cx="2376488" cy="360363"/>
          </a:xfrm>
          <a:prstGeom prst="rect">
            <a:avLst/>
          </a:prstGeom>
          <a:noFill/>
          <a:ln w="9525">
            <a:noFill/>
            <a:miter lim="800000"/>
            <a:headEnd/>
            <a:tailEnd/>
          </a:ln>
        </p:spPr>
      </p:pic>
      <p:pic>
        <p:nvPicPr>
          <p:cNvPr id="32774" name="Picture 5" descr="archie_turnaround.jpg"/>
          <p:cNvPicPr>
            <a:picLocks noChangeAspect="1"/>
          </p:cNvPicPr>
          <p:nvPr/>
        </p:nvPicPr>
        <p:blipFill>
          <a:blip r:embed="rId4" cstate="print"/>
          <a:srcRect/>
          <a:stretch>
            <a:fillRect/>
          </a:stretch>
        </p:blipFill>
        <p:spPr bwMode="auto">
          <a:xfrm>
            <a:off x="971550" y="2565400"/>
            <a:ext cx="1973263" cy="1223963"/>
          </a:xfrm>
          <a:prstGeom prst="rect">
            <a:avLst/>
          </a:prstGeom>
          <a:noFill/>
          <a:ln w="9525">
            <a:noFill/>
            <a:miter lim="800000"/>
            <a:headEnd/>
            <a:tailEnd/>
          </a:ln>
        </p:spPr>
      </p:pic>
      <p:sp>
        <p:nvSpPr>
          <p:cNvPr id="32775" name="TextBox 6"/>
          <p:cNvSpPr txBox="1">
            <a:spLocks noChangeArrowheads="1"/>
          </p:cNvSpPr>
          <p:nvPr/>
        </p:nvSpPr>
        <p:spPr bwMode="auto">
          <a:xfrm>
            <a:off x="1042988" y="4005263"/>
            <a:ext cx="2006600" cy="923925"/>
          </a:xfrm>
          <a:prstGeom prst="rect">
            <a:avLst/>
          </a:prstGeom>
          <a:noFill/>
          <a:ln w="9525">
            <a:noFill/>
            <a:miter lim="800000"/>
            <a:headEnd/>
            <a:tailEnd/>
          </a:ln>
        </p:spPr>
        <p:txBody>
          <a:bodyPr wrap="none">
            <a:spAutoFit/>
          </a:bodyPr>
          <a:lstStyle/>
          <a:p>
            <a:r>
              <a:rPr lang="en-AU"/>
              <a:t>SMSF Auditor</a:t>
            </a:r>
          </a:p>
          <a:p>
            <a:r>
              <a:rPr lang="en-AU"/>
              <a:t>Currently Auditing</a:t>
            </a:r>
          </a:p>
          <a:p>
            <a:r>
              <a:rPr lang="en-AU"/>
              <a:t>50 Funds </a:t>
            </a:r>
          </a:p>
        </p:txBody>
      </p:sp>
      <p:sp>
        <p:nvSpPr>
          <p:cNvPr id="10" name="Left Arrow 9"/>
          <p:cNvSpPr/>
          <p:nvPr/>
        </p:nvSpPr>
        <p:spPr>
          <a:xfrm>
            <a:off x="3276600" y="2420938"/>
            <a:ext cx="1871663" cy="12239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SMSF Audits</a:t>
            </a:r>
          </a:p>
          <a:p>
            <a:pPr algn="ctr">
              <a:defRPr/>
            </a:pPr>
            <a:r>
              <a:rPr lang="en-AU" dirty="0"/>
              <a:t>100 Funds</a:t>
            </a:r>
          </a:p>
        </p:txBody>
      </p:sp>
      <p:pic>
        <p:nvPicPr>
          <p:cNvPr id="32777" name="Picture 7" descr="Accountant-dream-meaning.jpg"/>
          <p:cNvPicPr>
            <a:picLocks noChangeAspect="1"/>
          </p:cNvPicPr>
          <p:nvPr/>
        </p:nvPicPr>
        <p:blipFill>
          <a:blip r:embed="rId5" cstate="print"/>
          <a:srcRect/>
          <a:stretch>
            <a:fillRect/>
          </a:stretch>
        </p:blipFill>
        <p:spPr bwMode="auto">
          <a:xfrm>
            <a:off x="6084888" y="2420938"/>
            <a:ext cx="1547812" cy="1031875"/>
          </a:xfrm>
          <a:prstGeom prst="rect">
            <a:avLst/>
          </a:prstGeom>
          <a:noFill/>
          <a:ln w="9525">
            <a:noFill/>
            <a:miter lim="800000"/>
            <a:headEnd/>
            <a:tailEnd/>
          </a:ln>
        </p:spPr>
      </p:pic>
      <p:sp>
        <p:nvSpPr>
          <p:cNvPr id="32778" name="TextBox 9"/>
          <p:cNvSpPr txBox="1">
            <a:spLocks noChangeArrowheads="1"/>
          </p:cNvSpPr>
          <p:nvPr/>
        </p:nvSpPr>
        <p:spPr bwMode="auto">
          <a:xfrm>
            <a:off x="5724525" y="3573463"/>
            <a:ext cx="2557463" cy="368300"/>
          </a:xfrm>
          <a:prstGeom prst="rect">
            <a:avLst/>
          </a:prstGeom>
          <a:noFill/>
          <a:ln w="9525">
            <a:noFill/>
            <a:miter lim="800000"/>
            <a:headEnd/>
            <a:tailEnd/>
          </a:ln>
        </p:spPr>
        <p:txBody>
          <a:bodyPr wrap="none">
            <a:spAutoFit/>
          </a:bodyPr>
          <a:lstStyle/>
          <a:p>
            <a:r>
              <a:rPr lang="en-AU"/>
              <a:t>SMSF Administrators  </a:t>
            </a:r>
          </a:p>
        </p:txBody>
      </p:sp>
      <p:sp>
        <p:nvSpPr>
          <p:cNvPr id="32779" name="TextBox 10"/>
          <p:cNvSpPr txBox="1">
            <a:spLocks noChangeArrowheads="1"/>
          </p:cNvSpPr>
          <p:nvPr/>
        </p:nvSpPr>
        <p:spPr bwMode="auto">
          <a:xfrm>
            <a:off x="3203848" y="4005064"/>
            <a:ext cx="3529012" cy="1754188"/>
          </a:xfrm>
          <a:prstGeom prst="rect">
            <a:avLst/>
          </a:prstGeom>
          <a:solidFill>
            <a:schemeClr val="accent1">
              <a:lumMod val="20000"/>
              <a:lumOff val="80000"/>
            </a:schemeClr>
          </a:solidFill>
          <a:ln w="19050">
            <a:solidFill>
              <a:schemeClr val="tx1"/>
            </a:solidFill>
            <a:miter lim="800000"/>
            <a:headEnd/>
            <a:tailEnd/>
          </a:ln>
        </p:spPr>
        <p:txBody>
          <a:bodyPr>
            <a:spAutoFit/>
          </a:bodyPr>
          <a:lstStyle/>
          <a:p>
            <a:pPr algn="ctr"/>
            <a:r>
              <a:rPr lang="en-AU" b="1" u="sng" dirty="0"/>
              <a:t>Intimidation</a:t>
            </a:r>
          </a:p>
          <a:p>
            <a:pPr algn="ctr"/>
            <a:endParaRPr lang="en-AU" dirty="0"/>
          </a:p>
          <a:p>
            <a:pPr algn="ctr"/>
            <a:r>
              <a:rPr lang="en-AU" dirty="0"/>
              <a:t>Will be deterred from acting objectively because of actual or perceived pressures from the referral source</a:t>
            </a:r>
            <a:endParaRPr lang="en-AU"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AU" smtClean="0"/>
              <a:t>Fee Dependency Risk</a:t>
            </a:r>
          </a:p>
        </p:txBody>
      </p:sp>
      <p:sp>
        <p:nvSpPr>
          <p:cNvPr id="4" name="TextBox 3"/>
          <p:cNvSpPr txBox="1"/>
          <p:nvPr/>
        </p:nvSpPr>
        <p:spPr>
          <a:xfrm>
            <a:off x="899592" y="1916832"/>
            <a:ext cx="2232025" cy="307816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AU" sz="3200" b="1" dirty="0"/>
              <a:t>15% </a:t>
            </a:r>
          </a:p>
          <a:p>
            <a:pPr algn="ctr">
              <a:defRPr/>
            </a:pPr>
            <a:endParaRPr lang="en-AU" dirty="0"/>
          </a:p>
          <a:p>
            <a:pPr algn="ctr">
              <a:defRPr/>
            </a:pPr>
            <a:r>
              <a:rPr lang="en-AU" dirty="0"/>
              <a:t>Potential threats</a:t>
            </a:r>
          </a:p>
          <a:p>
            <a:pPr algn="ctr">
              <a:defRPr/>
            </a:pPr>
            <a:r>
              <a:rPr lang="en-AU" dirty="0"/>
              <a:t> to audit clients that are public </a:t>
            </a:r>
          </a:p>
          <a:p>
            <a:pPr algn="ctr">
              <a:defRPr/>
            </a:pPr>
            <a:r>
              <a:rPr lang="en-AU" dirty="0"/>
              <a:t>interest entities (PIEs) </a:t>
            </a:r>
          </a:p>
          <a:p>
            <a:pPr algn="ctr">
              <a:defRPr/>
            </a:pPr>
            <a:endParaRPr lang="en-AU" dirty="0"/>
          </a:p>
          <a:p>
            <a:pPr algn="ctr">
              <a:defRPr/>
            </a:pPr>
            <a:r>
              <a:rPr lang="en-AU" dirty="0"/>
              <a:t>(R410.4 of APES 110),</a:t>
            </a:r>
          </a:p>
        </p:txBody>
      </p:sp>
      <p:sp>
        <p:nvSpPr>
          <p:cNvPr id="5" name="TextBox 4"/>
          <p:cNvSpPr txBox="1"/>
          <p:nvPr/>
        </p:nvSpPr>
        <p:spPr>
          <a:xfrm>
            <a:off x="3203848" y="2348880"/>
            <a:ext cx="2374900" cy="2185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AU" sz="3200" dirty="0"/>
              <a:t>20% </a:t>
            </a:r>
          </a:p>
          <a:p>
            <a:pPr algn="ctr">
              <a:defRPr/>
            </a:pPr>
            <a:endParaRPr lang="en-AU" sz="3200" dirty="0"/>
          </a:p>
          <a:p>
            <a:pPr algn="ctr">
              <a:defRPr/>
            </a:pPr>
            <a:r>
              <a:rPr lang="en-AU" dirty="0"/>
              <a:t>May expose the firm to a significant business risk if the client is lost</a:t>
            </a:r>
          </a:p>
        </p:txBody>
      </p:sp>
      <p:sp>
        <p:nvSpPr>
          <p:cNvPr id="6" name="TextBox 5"/>
          <p:cNvSpPr txBox="1"/>
          <p:nvPr/>
        </p:nvSpPr>
        <p:spPr>
          <a:xfrm>
            <a:off x="5795963" y="1772816"/>
            <a:ext cx="2447925" cy="30777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AU" sz="3200" dirty="0"/>
              <a:t>30%</a:t>
            </a:r>
          </a:p>
          <a:p>
            <a:pPr algn="ctr">
              <a:defRPr/>
            </a:pPr>
            <a:endParaRPr lang="en-AU" dirty="0"/>
          </a:p>
          <a:p>
            <a:pPr algn="ctr">
              <a:defRPr/>
            </a:pPr>
            <a:r>
              <a:rPr lang="en-AU" dirty="0"/>
              <a:t>International Ethics Standards Board</a:t>
            </a:r>
          </a:p>
          <a:p>
            <a:pPr algn="ctr">
              <a:defRPr/>
            </a:pPr>
            <a:r>
              <a:rPr lang="en-AU" dirty="0"/>
              <a:t>for Accountants (IESBA) non-PIEs</a:t>
            </a:r>
          </a:p>
          <a:p>
            <a:pPr algn="ctr">
              <a:defRPr/>
            </a:pPr>
            <a:endParaRPr lang="en-AU" dirty="0"/>
          </a:p>
          <a:p>
            <a:pPr algn="ctr">
              <a:defRPr/>
            </a:pPr>
            <a:r>
              <a:rPr lang="en-AU" dirty="0"/>
              <a:t>IESB Fees Exposure </a:t>
            </a:r>
            <a:r>
              <a:rPr lang="en-AU" dirty="0" smtClean="0"/>
              <a:t>Draft</a:t>
            </a:r>
          </a:p>
          <a:p>
            <a:pPr algn="ctr">
              <a:defRPr/>
            </a:pPr>
            <a:endParaRPr lang="en-AU" dirty="0"/>
          </a:p>
        </p:txBody>
      </p:sp>
      <p:sp>
        <p:nvSpPr>
          <p:cNvPr id="34822" name="TextBox 6"/>
          <p:cNvSpPr txBox="1">
            <a:spLocks noChangeArrowheads="1"/>
          </p:cNvSpPr>
          <p:nvPr/>
        </p:nvSpPr>
        <p:spPr bwMode="auto">
          <a:xfrm>
            <a:off x="1115616" y="5517232"/>
            <a:ext cx="7315200" cy="646113"/>
          </a:xfrm>
          <a:prstGeom prst="rect">
            <a:avLst/>
          </a:prstGeom>
          <a:noFill/>
          <a:ln w="9525">
            <a:noFill/>
            <a:miter lim="800000"/>
            <a:headEnd/>
            <a:tailEnd/>
          </a:ln>
        </p:spPr>
        <p:txBody>
          <a:bodyPr wrap="none">
            <a:spAutoFit/>
          </a:bodyPr>
          <a:lstStyle/>
          <a:p>
            <a:r>
              <a:rPr lang="en-AU" dirty="0"/>
              <a:t>(APESB) recommended removing the proposed threshold for non-PIE</a:t>
            </a:r>
          </a:p>
          <a:p>
            <a:r>
              <a:rPr lang="en-AU" dirty="0"/>
              <a:t> audit clients and replacing it with the same threshold as PIEs (15%).</a:t>
            </a:r>
          </a:p>
        </p:txBody>
      </p:sp>
      <p:sp>
        <p:nvSpPr>
          <p:cNvPr id="8" name="Curved Down Arrow 7"/>
          <p:cNvSpPr/>
          <p:nvPr/>
        </p:nvSpPr>
        <p:spPr>
          <a:xfrm rot="2820472">
            <a:off x="3582938" y="4574096"/>
            <a:ext cx="1081087" cy="719138"/>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AU">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Question: How is independence measured</a:t>
            </a:r>
            <a:endParaRPr lang="en-AU" dirty="0"/>
          </a:p>
        </p:txBody>
      </p:sp>
      <p:sp>
        <p:nvSpPr>
          <p:cNvPr id="3" name="Content Placeholder 2"/>
          <p:cNvSpPr>
            <a:spLocks noGrp="1"/>
          </p:cNvSpPr>
          <p:nvPr>
            <p:ph idx="1"/>
          </p:nvPr>
        </p:nvSpPr>
        <p:spPr/>
        <p:txBody>
          <a:bodyPr>
            <a:normAutofit/>
          </a:bodyPr>
          <a:lstStyle/>
          <a:p>
            <a:pPr marL="0" indent="0">
              <a:buNone/>
            </a:pPr>
            <a:r>
              <a:rPr lang="en-AU" sz="2000" i="1" dirty="0" smtClean="0"/>
              <a:t>This is not my only my source of income as I run an Accountancy practice with a turnover around $700k and the audits in value are $48k of that turnover.</a:t>
            </a:r>
          </a:p>
          <a:p>
            <a:endParaRPr lang="en-AU" dirty="0" smtClean="0"/>
          </a:p>
          <a:p>
            <a:r>
              <a:rPr lang="en-AU" sz="2000" dirty="0" smtClean="0">
                <a:solidFill>
                  <a:srgbClr val="0070C0"/>
                </a:solidFill>
              </a:rPr>
              <a:t>Dennis</a:t>
            </a:r>
          </a:p>
          <a:p>
            <a:endParaRPr lang="en-AU" sz="2000" dirty="0" smtClean="0">
              <a:solidFill>
                <a:srgbClr val="0070C0"/>
              </a:solidFill>
            </a:endParaRPr>
          </a:p>
          <a:p>
            <a:r>
              <a:rPr lang="en-AU" sz="2000" dirty="0" smtClean="0">
                <a:solidFill>
                  <a:srgbClr val="0070C0"/>
                </a:solidFill>
              </a:rPr>
              <a:t>Eric</a:t>
            </a:r>
            <a:endParaRPr lang="en-AU" sz="2000"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mtClean="0"/>
              <a:t>House Keeping - Audio</a:t>
            </a:r>
          </a:p>
        </p:txBody>
      </p:sp>
      <p:pic>
        <p:nvPicPr>
          <p:cNvPr id="4099" name="Content Placeholder 3" descr="go to webinar 2 (1).jpg"/>
          <p:cNvPicPr>
            <a:picLocks noGrp="1" noChangeAspect="1"/>
          </p:cNvPicPr>
          <p:nvPr>
            <p:ph idx="1"/>
          </p:nvPr>
        </p:nvPicPr>
        <p:blipFill>
          <a:blip r:embed="rId2" cstate="print"/>
          <a:srcRect/>
          <a:stretch>
            <a:fillRect/>
          </a:stretch>
        </p:blipFill>
        <p:spPr>
          <a:xfrm>
            <a:off x="6443663" y="2420938"/>
            <a:ext cx="1600200" cy="4127500"/>
          </a:xfrm>
        </p:spPr>
      </p:pic>
      <p:sp>
        <p:nvSpPr>
          <p:cNvPr id="6" name="TextBox 5"/>
          <p:cNvSpPr txBox="1"/>
          <p:nvPr/>
        </p:nvSpPr>
        <p:spPr>
          <a:xfrm>
            <a:off x="1143000" y="2590800"/>
            <a:ext cx="3890963" cy="1477963"/>
          </a:xfrm>
          <a:prstGeom prst="rect">
            <a:avLst/>
          </a:prstGeom>
          <a:noFill/>
        </p:spPr>
        <p:txBody>
          <a:bodyPr wrap="none">
            <a:spAutoFit/>
          </a:bodyPr>
          <a:lstStyle/>
          <a:p>
            <a:pPr>
              <a:defRPr/>
            </a:pPr>
            <a:r>
              <a:rPr lang="en-AU" dirty="0"/>
              <a:t>If Computer sound is not audio able</a:t>
            </a:r>
          </a:p>
          <a:p>
            <a:pPr>
              <a:defRPr/>
            </a:pPr>
            <a:endParaRPr lang="en-AU" dirty="0"/>
          </a:p>
          <a:p>
            <a:pPr marL="342900" indent="-342900">
              <a:buFont typeface="+mj-lt"/>
              <a:buAutoNum type="arabicPeriod"/>
              <a:defRPr/>
            </a:pPr>
            <a:r>
              <a:rPr lang="en-AU" dirty="0"/>
              <a:t>Phone the number on your panel</a:t>
            </a:r>
          </a:p>
          <a:p>
            <a:pPr marL="342900" indent="-342900">
              <a:buFont typeface="+mj-lt"/>
              <a:buAutoNum type="arabicPeriod"/>
              <a:defRPr/>
            </a:pPr>
            <a:r>
              <a:rPr lang="en-AU" dirty="0"/>
              <a:t>Enter Access Code</a:t>
            </a:r>
          </a:p>
          <a:p>
            <a:pPr>
              <a:defRPr/>
            </a:pPr>
            <a:endParaRPr lang="en-AU" dirty="0"/>
          </a:p>
        </p:txBody>
      </p:sp>
      <p:pic>
        <p:nvPicPr>
          <p:cNvPr id="4101" name="Picture 7" descr="Logo online smsf audit.JPG"/>
          <p:cNvPicPr>
            <a:picLocks noChangeAspect="1"/>
          </p:cNvPicPr>
          <p:nvPr/>
        </p:nvPicPr>
        <p:blipFill>
          <a:blip r:embed="rId3" cstate="print"/>
          <a:srcRect/>
          <a:stretch>
            <a:fillRect/>
          </a:stretch>
        </p:blipFill>
        <p:spPr bwMode="auto">
          <a:xfrm>
            <a:off x="6732588" y="0"/>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Question: How is independence measured</a:t>
            </a:r>
            <a:endParaRPr lang="en-AU" dirty="0"/>
          </a:p>
        </p:txBody>
      </p:sp>
      <p:sp>
        <p:nvSpPr>
          <p:cNvPr id="3" name="Content Placeholder 2"/>
          <p:cNvSpPr>
            <a:spLocks noGrp="1"/>
          </p:cNvSpPr>
          <p:nvPr>
            <p:ph idx="1"/>
          </p:nvPr>
        </p:nvSpPr>
        <p:spPr/>
        <p:txBody>
          <a:bodyPr>
            <a:normAutofit/>
          </a:bodyPr>
          <a:lstStyle/>
          <a:p>
            <a:pPr marL="0" indent="0" algn="just">
              <a:buNone/>
            </a:pPr>
            <a:r>
              <a:rPr lang="en-AU" sz="1800" i="1" dirty="0" smtClean="0"/>
              <a:t>I have heard in one of your previous seminars that you should not have more than 20% from one source and does that relate to only audit income or total income of the practice, I cannot find </a:t>
            </a:r>
            <a:r>
              <a:rPr lang="en-AU" sz="1800" i="1" dirty="0" smtClean="0">
                <a:solidFill>
                  <a:srgbClr val="FF0000"/>
                </a:solidFill>
              </a:rPr>
              <a:t>where that is written </a:t>
            </a:r>
            <a:r>
              <a:rPr lang="en-AU" sz="1800" i="1" dirty="0" smtClean="0"/>
              <a:t>can you please confirm this for me. I have sent an email to my </a:t>
            </a:r>
            <a:r>
              <a:rPr lang="en-AU" sz="1800" i="1" dirty="0" smtClean="0">
                <a:solidFill>
                  <a:srgbClr val="FF0000"/>
                </a:solidFill>
              </a:rPr>
              <a:t>Accounting Body </a:t>
            </a:r>
            <a:r>
              <a:rPr lang="en-AU" sz="1800" i="1" dirty="0" smtClean="0"/>
              <a:t>but yet to receive a reply on this question.</a:t>
            </a:r>
          </a:p>
          <a:p>
            <a:pPr marL="0" indent="0" algn="just">
              <a:buNone/>
            </a:pPr>
            <a:endParaRPr lang="en-AU" sz="1800" i="1" dirty="0" smtClean="0"/>
          </a:p>
          <a:p>
            <a:pPr marL="0" indent="0" algn="just">
              <a:buNone/>
            </a:pPr>
            <a:endParaRPr lang="en-AU" sz="1800" i="1" dirty="0" smtClean="0"/>
          </a:p>
          <a:p>
            <a:r>
              <a:rPr lang="en-AU" sz="2000" dirty="0" smtClean="0">
                <a:solidFill>
                  <a:srgbClr val="0070C0"/>
                </a:solidFill>
              </a:rPr>
              <a:t>Dennis</a:t>
            </a:r>
          </a:p>
          <a:p>
            <a:endParaRPr lang="en-AU" sz="2000" dirty="0" smtClean="0">
              <a:solidFill>
                <a:srgbClr val="0070C0"/>
              </a:solidFill>
            </a:endParaRPr>
          </a:p>
          <a:p>
            <a:r>
              <a:rPr lang="en-AU" sz="2000" dirty="0" smtClean="0">
                <a:solidFill>
                  <a:srgbClr val="0070C0"/>
                </a:solidFill>
              </a:rPr>
              <a:t>Eric</a:t>
            </a:r>
          </a:p>
          <a:p>
            <a:endParaRPr lang="en-AU" dirty="0" smtClean="0">
              <a:solidFill>
                <a:srgbClr val="0070C0"/>
              </a:solidFill>
            </a:endParaRPr>
          </a:p>
          <a:p>
            <a:pPr marL="0" indent="0">
              <a:buNone/>
            </a:pPr>
            <a:r>
              <a:rPr lang="en-AU" sz="2200" dirty="0" smtClean="0"/>
              <a:t>https://www.cpaaustralia.com.au/professional-resources/audit-and-assurance/smsf-auditors/faqs</a:t>
            </a:r>
            <a:endParaRPr lang="en-AU"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sz="2400" smtClean="0"/>
              <a:t>AUSB - ASA 220 – Independence – Para 11</a:t>
            </a:r>
            <a:r>
              <a:rPr lang="en-AU" smtClean="0"/>
              <a:t/>
            </a:r>
            <a:br>
              <a:rPr lang="en-AU" smtClean="0"/>
            </a:br>
            <a:r>
              <a:rPr lang="en-AU" sz="1800" i="1" smtClean="0"/>
              <a:t>Quality Control for an Audit of a Financial Report and Other Historical Financial Information</a:t>
            </a:r>
          </a:p>
        </p:txBody>
      </p:sp>
      <p:sp>
        <p:nvSpPr>
          <p:cNvPr id="3" name="Content Placeholder 2"/>
          <p:cNvSpPr>
            <a:spLocks noGrp="1"/>
          </p:cNvSpPr>
          <p:nvPr>
            <p:ph idx="1"/>
          </p:nvPr>
        </p:nvSpPr>
        <p:spPr>
          <a:xfrm>
            <a:off x="755576" y="2060848"/>
            <a:ext cx="7693025" cy="4019550"/>
          </a:xfrm>
        </p:spPr>
        <p:txBody>
          <a:bodyPr/>
          <a:lstStyle/>
          <a:p>
            <a:pPr marL="0" indent="0">
              <a:buFont typeface="Wingdings" pitchFamily="2" charset="2"/>
              <a:buNone/>
              <a:defRPr/>
            </a:pPr>
            <a:r>
              <a:rPr lang="en-AU" sz="1600" dirty="0" smtClean="0"/>
              <a:t>The engagement partner shall form a conclusion on compliance with independence requirements that apply to the audit engagement. In doing so, the engagement partner shall</a:t>
            </a:r>
          </a:p>
          <a:p>
            <a:pPr>
              <a:buFont typeface="Wingdings" pitchFamily="2" charset="2"/>
              <a:buAutoNum type="alphaLcParenBoth"/>
              <a:defRPr/>
            </a:pPr>
            <a:r>
              <a:rPr lang="en-AU" sz="1600" dirty="0" smtClean="0"/>
              <a:t>Obtain relevant information from the firm and, where applicable, network firms, to </a:t>
            </a:r>
            <a:r>
              <a:rPr lang="en-AU" sz="1600" dirty="0" smtClean="0">
                <a:solidFill>
                  <a:srgbClr val="FF0000"/>
                </a:solidFill>
              </a:rPr>
              <a:t>identify and evaluate threats to independence</a:t>
            </a:r>
            <a:r>
              <a:rPr lang="en-AU" sz="1600" dirty="0" smtClean="0"/>
              <a:t>; </a:t>
            </a:r>
          </a:p>
          <a:p>
            <a:pPr>
              <a:buFont typeface="Wingdings" pitchFamily="2" charset="2"/>
              <a:buAutoNum type="alphaLcParenBoth"/>
              <a:defRPr/>
            </a:pPr>
            <a:r>
              <a:rPr lang="en-AU" sz="1600" dirty="0" smtClean="0"/>
              <a:t>Evaluate information on identified breaches, if any, of the firm’s </a:t>
            </a:r>
            <a:r>
              <a:rPr lang="en-AU" sz="1600" dirty="0" smtClean="0">
                <a:solidFill>
                  <a:srgbClr val="FF0000"/>
                </a:solidFill>
              </a:rPr>
              <a:t>independence policies and procedures </a:t>
            </a:r>
            <a:r>
              <a:rPr lang="en-AU" sz="1600" dirty="0" smtClean="0"/>
              <a:t>to determine whether they create a threat to independence for the audit engagement; </a:t>
            </a:r>
          </a:p>
          <a:p>
            <a:pPr>
              <a:buFont typeface="Wingdings" pitchFamily="2" charset="2"/>
              <a:buAutoNum type="alphaLcParenBoth"/>
              <a:defRPr/>
            </a:pPr>
            <a:r>
              <a:rPr lang="en-AU" sz="1600" dirty="0" smtClean="0"/>
              <a:t>Evaluate whether </a:t>
            </a:r>
            <a:r>
              <a:rPr lang="en-AU" sz="1600" dirty="0" smtClean="0">
                <a:solidFill>
                  <a:srgbClr val="FF0000"/>
                </a:solidFill>
              </a:rPr>
              <a:t>the identified threats are at an acceptable level</a:t>
            </a:r>
            <a:r>
              <a:rPr lang="en-AU" sz="1600" dirty="0" smtClean="0"/>
              <a:t>; and </a:t>
            </a:r>
          </a:p>
          <a:p>
            <a:pPr>
              <a:buFont typeface="Wingdings" pitchFamily="2" charset="2"/>
              <a:buAutoNum type="alphaLcParenBoth"/>
              <a:defRPr/>
            </a:pPr>
            <a:r>
              <a:rPr lang="en-AU" sz="1600" dirty="0" smtClean="0"/>
              <a:t>Take appropriate action to address the threats that are not at an acceptable level by eliminating the circumstances that create the threats, </a:t>
            </a:r>
            <a:r>
              <a:rPr lang="en-AU" sz="1600" dirty="0" smtClean="0">
                <a:solidFill>
                  <a:srgbClr val="FF0000"/>
                </a:solidFill>
              </a:rPr>
              <a:t>applying safeguards to reduce threats to an acceptable level</a:t>
            </a:r>
            <a:r>
              <a:rPr lang="en-AU" sz="1600" dirty="0" smtClean="0"/>
              <a:t>, or withdrawing from the audit engagement, where withdrawal is possible under applicable law or regulation. The engagement partner shall promptly report to the firm any inability to resolve the matter for appropriate action. </a:t>
            </a:r>
            <a:endParaRPr lang="en-AU" sz="1600" dirty="0"/>
          </a:p>
        </p:txBody>
      </p:sp>
      <p:sp>
        <p:nvSpPr>
          <p:cNvPr id="20484" name="TextBox 3"/>
          <p:cNvSpPr txBox="1">
            <a:spLocks noChangeArrowheads="1"/>
          </p:cNvSpPr>
          <p:nvPr/>
        </p:nvSpPr>
        <p:spPr bwMode="auto">
          <a:xfrm>
            <a:off x="2123728" y="1412776"/>
            <a:ext cx="5040312" cy="585788"/>
          </a:xfrm>
          <a:prstGeom prst="rect">
            <a:avLst/>
          </a:prstGeom>
          <a:noFill/>
          <a:ln w="9525">
            <a:noFill/>
            <a:miter lim="800000"/>
            <a:headEnd/>
            <a:tailEnd/>
          </a:ln>
        </p:spPr>
        <p:txBody>
          <a:bodyPr>
            <a:spAutoFit/>
          </a:bodyPr>
          <a:lstStyle/>
          <a:p>
            <a:r>
              <a:rPr lang="en-AU" sz="3200" b="1" dirty="0"/>
              <a:t>Conceptual Framework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Threats to Independence</a:t>
            </a:r>
          </a:p>
        </p:txBody>
      </p:sp>
      <p:sp>
        <p:nvSpPr>
          <p:cNvPr id="21507" name="TextBox 10"/>
          <p:cNvSpPr txBox="1">
            <a:spLocks noChangeArrowheads="1"/>
          </p:cNvSpPr>
          <p:nvPr/>
        </p:nvSpPr>
        <p:spPr bwMode="auto">
          <a:xfrm>
            <a:off x="5292725" y="2057400"/>
            <a:ext cx="2016125" cy="4800600"/>
          </a:xfrm>
          <a:prstGeom prst="rect">
            <a:avLst/>
          </a:prstGeom>
          <a:solidFill>
            <a:schemeClr val="accent5">
              <a:lumMod val="20000"/>
              <a:lumOff val="80000"/>
            </a:schemeClr>
          </a:solidFill>
          <a:ln w="19050">
            <a:solidFill>
              <a:schemeClr val="tx1"/>
            </a:solidFill>
            <a:miter lim="800000"/>
            <a:headEnd/>
            <a:tailEnd/>
          </a:ln>
        </p:spPr>
        <p:txBody>
          <a:bodyPr>
            <a:spAutoFit/>
          </a:bodyPr>
          <a:lstStyle/>
          <a:p>
            <a:pPr algn="ctr"/>
            <a:r>
              <a:rPr lang="en-AU" b="1" u="sng"/>
              <a:t>Intimidation</a:t>
            </a:r>
          </a:p>
          <a:p>
            <a:pPr algn="ctr"/>
            <a:endParaRPr lang="en-AU"/>
          </a:p>
          <a:p>
            <a:pPr algn="ctr"/>
            <a:r>
              <a:rPr lang="en-AU"/>
              <a:t>the threat that an auditor will be deterred from acting objectively because of actual or perceived pressures (including attempts to exercise undue influence over the auditor).</a:t>
            </a:r>
            <a:endParaRPr lang="en-AU" b="1">
              <a:solidFill>
                <a:schemeClr val="bg1"/>
              </a:solidFill>
            </a:endParaRPr>
          </a:p>
          <a:p>
            <a:pPr algn="ctr"/>
            <a:endParaRPr lang="en-AU" b="1">
              <a:solidFill>
                <a:schemeClr val="bg1"/>
              </a:solidFill>
            </a:endParaRPr>
          </a:p>
          <a:p>
            <a:pPr algn="ctr"/>
            <a:endParaRPr lang="en-AU" b="1">
              <a:solidFill>
                <a:schemeClr val="bg1"/>
              </a:solidFill>
            </a:endParaRPr>
          </a:p>
          <a:p>
            <a:pPr algn="ctr"/>
            <a:endParaRPr lang="en-AU" b="1">
              <a:solidFill>
                <a:schemeClr val="bg1"/>
              </a:solidFill>
            </a:endParaRPr>
          </a:p>
        </p:txBody>
      </p:sp>
      <p:sp>
        <p:nvSpPr>
          <p:cNvPr id="21508" name="TextBox 5"/>
          <p:cNvSpPr txBox="1">
            <a:spLocks noChangeArrowheads="1"/>
          </p:cNvSpPr>
          <p:nvPr/>
        </p:nvSpPr>
        <p:spPr bwMode="auto">
          <a:xfrm>
            <a:off x="3635375" y="2060575"/>
            <a:ext cx="1657350" cy="3108325"/>
          </a:xfrm>
          <a:prstGeom prst="rect">
            <a:avLst/>
          </a:prstGeom>
          <a:solidFill>
            <a:schemeClr val="accent5">
              <a:lumMod val="60000"/>
              <a:lumOff val="40000"/>
            </a:schemeClr>
          </a:solidFill>
          <a:ln w="19050">
            <a:solidFill>
              <a:schemeClr val="tx1"/>
            </a:solidFill>
            <a:miter lim="800000"/>
            <a:headEnd/>
            <a:tailEnd/>
          </a:ln>
        </p:spPr>
        <p:txBody>
          <a:bodyPr>
            <a:spAutoFit/>
          </a:bodyPr>
          <a:lstStyle/>
          <a:p>
            <a:pPr algn="ctr"/>
            <a:r>
              <a:rPr lang="en-AU" b="1" u="sng"/>
              <a:t>Self Interest</a:t>
            </a:r>
          </a:p>
          <a:p>
            <a:pPr algn="ctr"/>
            <a:endParaRPr lang="en-AU"/>
          </a:p>
          <a:p>
            <a:pPr algn="ctr"/>
            <a:r>
              <a:rPr lang="en-AU" sz="1600"/>
              <a:t> the threat that a financial or other interest will inappropriately influence an auditor’s judgment or behaviour</a:t>
            </a:r>
            <a:endParaRPr lang="en-AU" sz="1600" b="1">
              <a:solidFill>
                <a:schemeClr val="bg1"/>
              </a:solidFill>
            </a:endParaRPr>
          </a:p>
          <a:p>
            <a:pPr algn="ctr"/>
            <a:endParaRPr lang="en-AU" sz="1600" b="1">
              <a:solidFill>
                <a:schemeClr val="bg1"/>
              </a:solidFill>
            </a:endParaRPr>
          </a:p>
        </p:txBody>
      </p:sp>
      <p:sp>
        <p:nvSpPr>
          <p:cNvPr id="21509" name="TextBox 7"/>
          <p:cNvSpPr txBox="1">
            <a:spLocks noChangeArrowheads="1"/>
          </p:cNvSpPr>
          <p:nvPr/>
        </p:nvSpPr>
        <p:spPr bwMode="auto">
          <a:xfrm>
            <a:off x="1619250" y="2025650"/>
            <a:ext cx="2016125" cy="4832350"/>
          </a:xfrm>
          <a:prstGeom prst="rect">
            <a:avLst/>
          </a:prstGeom>
          <a:solidFill>
            <a:schemeClr val="accent5">
              <a:lumMod val="40000"/>
              <a:lumOff val="60000"/>
            </a:schemeClr>
          </a:solidFill>
          <a:ln w="19050">
            <a:solidFill>
              <a:schemeClr val="tx1"/>
            </a:solidFill>
            <a:miter lim="800000"/>
            <a:headEnd/>
            <a:tailEnd/>
          </a:ln>
        </p:spPr>
        <p:txBody>
          <a:bodyPr>
            <a:spAutoFit/>
          </a:bodyPr>
          <a:lstStyle/>
          <a:p>
            <a:pPr algn="ctr"/>
            <a:r>
              <a:rPr lang="en-AU" b="1" u="sng"/>
              <a:t>Self Review</a:t>
            </a:r>
          </a:p>
          <a:p>
            <a:pPr algn="ctr"/>
            <a:endParaRPr lang="en-AU"/>
          </a:p>
          <a:p>
            <a:pPr algn="ctr"/>
            <a:r>
              <a:rPr lang="en-AU" sz="1600"/>
              <a:t>the threat that an auditor will not appropriately evaluate the results of a previous judgment made, or an activity performed by the auditor or another member of their firm (or employing organisation), on which the auditor will rely when forming a judgment as part of performing an audit</a:t>
            </a:r>
            <a:endParaRPr lang="en-AU" sz="1600" b="1">
              <a:solidFill>
                <a:schemeClr val="bg1"/>
              </a:solidFill>
            </a:endParaRPr>
          </a:p>
        </p:txBody>
      </p:sp>
      <p:sp>
        <p:nvSpPr>
          <p:cNvPr id="21510" name="TextBox 8"/>
          <p:cNvSpPr txBox="1">
            <a:spLocks noChangeArrowheads="1"/>
          </p:cNvSpPr>
          <p:nvPr/>
        </p:nvSpPr>
        <p:spPr bwMode="auto">
          <a:xfrm>
            <a:off x="7272338" y="2060575"/>
            <a:ext cx="1871662" cy="3970338"/>
          </a:xfrm>
          <a:prstGeom prst="rect">
            <a:avLst/>
          </a:prstGeom>
          <a:solidFill>
            <a:schemeClr val="accent1">
              <a:lumMod val="20000"/>
              <a:lumOff val="80000"/>
            </a:schemeClr>
          </a:solidFill>
          <a:ln w="19050">
            <a:solidFill>
              <a:schemeClr val="tx1"/>
            </a:solidFill>
            <a:miter lim="800000"/>
            <a:headEnd/>
            <a:tailEnd/>
          </a:ln>
        </p:spPr>
        <p:txBody>
          <a:bodyPr>
            <a:spAutoFit/>
          </a:bodyPr>
          <a:lstStyle/>
          <a:p>
            <a:pPr algn="ctr"/>
            <a:r>
              <a:rPr lang="en-AU" b="1" u="sng"/>
              <a:t>Familiarity</a:t>
            </a:r>
          </a:p>
          <a:p>
            <a:pPr algn="ctr"/>
            <a:endParaRPr lang="en-AU"/>
          </a:p>
          <a:p>
            <a:pPr algn="ctr"/>
            <a:r>
              <a:rPr lang="en-AU"/>
              <a:t>the threat that due to a long or close relationship with a client, or employing organisation, an auditor will be too sympathetic to their interests or too accepting of their work</a:t>
            </a:r>
            <a:endParaRPr lang="en-AU" b="1">
              <a:solidFill>
                <a:schemeClr val="bg1"/>
              </a:solidFill>
            </a:endParaRPr>
          </a:p>
        </p:txBody>
      </p:sp>
      <p:sp>
        <p:nvSpPr>
          <p:cNvPr id="21511" name="TextBox 7"/>
          <p:cNvSpPr txBox="1">
            <a:spLocks noChangeArrowheads="1"/>
          </p:cNvSpPr>
          <p:nvPr/>
        </p:nvSpPr>
        <p:spPr bwMode="auto">
          <a:xfrm>
            <a:off x="0" y="2025650"/>
            <a:ext cx="1692275" cy="3354388"/>
          </a:xfrm>
          <a:prstGeom prst="rect">
            <a:avLst/>
          </a:prstGeom>
          <a:solidFill>
            <a:schemeClr val="accent5">
              <a:lumMod val="20000"/>
              <a:lumOff val="80000"/>
            </a:schemeClr>
          </a:solidFill>
          <a:ln w="19050">
            <a:solidFill>
              <a:schemeClr val="tx1"/>
            </a:solidFill>
            <a:miter lim="800000"/>
            <a:headEnd/>
            <a:tailEnd/>
          </a:ln>
        </p:spPr>
        <p:txBody>
          <a:bodyPr>
            <a:spAutoFit/>
          </a:bodyPr>
          <a:lstStyle/>
          <a:p>
            <a:pPr algn="ctr"/>
            <a:r>
              <a:rPr lang="en-AU" b="1" u="sng"/>
              <a:t>Advocacy</a:t>
            </a:r>
          </a:p>
          <a:p>
            <a:pPr algn="ctr"/>
            <a:endParaRPr lang="en-AU"/>
          </a:p>
          <a:p>
            <a:pPr algn="ctr"/>
            <a:r>
              <a:rPr lang="en-AU" sz="1600"/>
              <a:t>the threat that an auditor will promote a client’s or employing organisation’s position to the point that the auditor’s objectivity is compromised</a:t>
            </a:r>
            <a:endParaRPr lang="en-AU" sz="1600" b="1">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en-AU" smtClean="0"/>
              <a:t>Introducing SMSF Auditors Hub</a:t>
            </a:r>
          </a:p>
        </p:txBody>
      </p:sp>
      <p:pic>
        <p:nvPicPr>
          <p:cNvPr id="43011" name="Picture 29" descr="SMSF Auditors Hub.png"/>
          <p:cNvPicPr>
            <a:picLocks noGrp="1" noChangeAspect="1"/>
          </p:cNvPicPr>
          <p:nvPr>
            <p:ph idx="1"/>
          </p:nvPr>
        </p:nvPicPr>
        <p:blipFill>
          <a:blip r:embed="rId2" cstate="print"/>
          <a:srcRect/>
          <a:stretch>
            <a:fillRect/>
          </a:stretch>
        </p:blipFill>
        <p:spPr>
          <a:xfrm>
            <a:off x="2268538" y="2997200"/>
            <a:ext cx="4718050" cy="1765300"/>
          </a:xfrm>
          <a:noFill/>
        </p:spPr>
      </p:pic>
      <p:sp>
        <p:nvSpPr>
          <p:cNvPr id="43012" name="TextBox 4"/>
          <p:cNvSpPr txBox="1">
            <a:spLocks noChangeArrowheads="1"/>
          </p:cNvSpPr>
          <p:nvPr/>
        </p:nvSpPr>
        <p:spPr bwMode="auto">
          <a:xfrm>
            <a:off x="2771775" y="5661025"/>
            <a:ext cx="3403600" cy="369888"/>
          </a:xfrm>
          <a:prstGeom prst="rect">
            <a:avLst/>
          </a:prstGeom>
          <a:noFill/>
          <a:ln w="9525">
            <a:noFill/>
            <a:miter lim="800000"/>
            <a:headEnd/>
            <a:tailEnd/>
          </a:ln>
        </p:spPr>
        <p:txBody>
          <a:bodyPr wrap="none">
            <a:spAutoFit/>
          </a:bodyPr>
          <a:lstStyle/>
          <a:p>
            <a:r>
              <a:rPr lang="en-AU"/>
              <a:t>WWW.smsfauditorshub.com.au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3568" y="188640"/>
            <a:ext cx="7924800" cy="1143000"/>
          </a:xfrm>
        </p:spPr>
        <p:txBody>
          <a:bodyPr/>
          <a:lstStyle/>
          <a:p>
            <a:pPr>
              <a:lnSpc>
                <a:spcPct val="150000"/>
              </a:lnSpc>
            </a:pPr>
            <a:r>
              <a:rPr lang="en-AU" sz="2800" dirty="0" smtClean="0"/>
              <a:t>SMSF Auditors Hub – Over 50 Auditors</a:t>
            </a:r>
            <a:endParaRPr lang="en-AU" dirty="0" smtClean="0"/>
          </a:p>
        </p:txBody>
      </p:sp>
      <p:pic>
        <p:nvPicPr>
          <p:cNvPr id="45059" name="Picture 5" descr="clip_image002.jpg"/>
          <p:cNvPicPr>
            <a:picLocks noChangeAspect="1"/>
          </p:cNvPicPr>
          <p:nvPr/>
        </p:nvPicPr>
        <p:blipFill>
          <a:blip r:embed="rId2" cstate="print"/>
          <a:srcRect/>
          <a:stretch>
            <a:fillRect/>
          </a:stretch>
        </p:blipFill>
        <p:spPr bwMode="auto">
          <a:xfrm>
            <a:off x="6876256" y="3429000"/>
            <a:ext cx="1689100" cy="1512888"/>
          </a:xfrm>
          <a:prstGeom prst="rect">
            <a:avLst/>
          </a:prstGeom>
          <a:noFill/>
          <a:ln w="9525">
            <a:noFill/>
            <a:miter lim="800000"/>
            <a:headEnd/>
            <a:tailEnd/>
          </a:ln>
        </p:spPr>
      </p:pic>
      <p:pic>
        <p:nvPicPr>
          <p:cNvPr id="45060" name="Picture 11" descr="clip_image002.jpg"/>
          <p:cNvPicPr>
            <a:picLocks noChangeAspect="1"/>
          </p:cNvPicPr>
          <p:nvPr/>
        </p:nvPicPr>
        <p:blipFill>
          <a:blip r:embed="rId2" cstate="print"/>
          <a:srcRect/>
          <a:stretch>
            <a:fillRect/>
          </a:stretch>
        </p:blipFill>
        <p:spPr bwMode="auto">
          <a:xfrm>
            <a:off x="3419872" y="1772816"/>
            <a:ext cx="1584325" cy="1419225"/>
          </a:xfrm>
          <a:prstGeom prst="rect">
            <a:avLst/>
          </a:prstGeom>
          <a:noFill/>
          <a:ln w="9525">
            <a:noFill/>
            <a:miter lim="800000"/>
            <a:headEnd/>
            <a:tailEnd/>
          </a:ln>
        </p:spPr>
      </p:pic>
      <p:pic>
        <p:nvPicPr>
          <p:cNvPr id="45061" name="Picture 12" descr="clip_image002.jpg"/>
          <p:cNvPicPr>
            <a:picLocks noChangeAspect="1"/>
          </p:cNvPicPr>
          <p:nvPr/>
        </p:nvPicPr>
        <p:blipFill>
          <a:blip r:embed="rId3" cstate="print"/>
          <a:srcRect/>
          <a:stretch>
            <a:fillRect/>
          </a:stretch>
        </p:blipFill>
        <p:spPr bwMode="auto">
          <a:xfrm>
            <a:off x="827584" y="1772816"/>
            <a:ext cx="1495425" cy="1339850"/>
          </a:xfrm>
          <a:prstGeom prst="rect">
            <a:avLst/>
          </a:prstGeom>
          <a:noFill/>
          <a:ln w="9525">
            <a:noFill/>
            <a:miter lim="800000"/>
            <a:headEnd/>
            <a:tailEnd/>
          </a:ln>
        </p:spPr>
      </p:pic>
      <p:pic>
        <p:nvPicPr>
          <p:cNvPr id="45062" name="Picture 13" descr="clip_image002.jpg"/>
          <p:cNvPicPr>
            <a:picLocks noChangeAspect="1"/>
          </p:cNvPicPr>
          <p:nvPr/>
        </p:nvPicPr>
        <p:blipFill>
          <a:blip r:embed="rId4" cstate="print"/>
          <a:srcRect/>
          <a:stretch>
            <a:fillRect/>
          </a:stretch>
        </p:blipFill>
        <p:spPr bwMode="auto">
          <a:xfrm>
            <a:off x="6876256" y="1772816"/>
            <a:ext cx="1527175" cy="1368425"/>
          </a:xfrm>
          <a:prstGeom prst="rect">
            <a:avLst/>
          </a:prstGeom>
          <a:noFill/>
          <a:ln w="9525">
            <a:noFill/>
            <a:miter lim="800000"/>
            <a:headEnd/>
            <a:tailEnd/>
          </a:ln>
        </p:spPr>
      </p:pic>
      <p:pic>
        <p:nvPicPr>
          <p:cNvPr id="45063" name="Picture 5" descr="archie_turnaround.jpg"/>
          <p:cNvPicPr>
            <a:picLocks noChangeAspect="1"/>
          </p:cNvPicPr>
          <p:nvPr/>
        </p:nvPicPr>
        <p:blipFill>
          <a:blip r:embed="rId5" cstate="print"/>
          <a:srcRect/>
          <a:stretch>
            <a:fillRect/>
          </a:stretch>
        </p:blipFill>
        <p:spPr bwMode="auto">
          <a:xfrm>
            <a:off x="1763688" y="5157192"/>
            <a:ext cx="606425" cy="376238"/>
          </a:xfrm>
          <a:prstGeom prst="rect">
            <a:avLst/>
          </a:prstGeom>
          <a:noFill/>
          <a:ln w="9525">
            <a:noFill/>
            <a:miter lim="800000"/>
            <a:headEnd/>
            <a:tailEnd/>
          </a:ln>
        </p:spPr>
      </p:pic>
      <p:sp>
        <p:nvSpPr>
          <p:cNvPr id="45064" name="TextBox 8"/>
          <p:cNvSpPr txBox="1">
            <a:spLocks noChangeArrowheads="1"/>
          </p:cNvSpPr>
          <p:nvPr/>
        </p:nvSpPr>
        <p:spPr bwMode="auto">
          <a:xfrm>
            <a:off x="3563888" y="2924944"/>
            <a:ext cx="1638300" cy="307975"/>
          </a:xfrm>
          <a:prstGeom prst="rect">
            <a:avLst/>
          </a:prstGeom>
          <a:noFill/>
          <a:ln w="9525">
            <a:noFill/>
            <a:miter lim="800000"/>
            <a:headEnd/>
            <a:tailEnd/>
          </a:ln>
        </p:spPr>
        <p:txBody>
          <a:bodyPr wrap="none">
            <a:spAutoFit/>
          </a:bodyPr>
          <a:lstStyle/>
          <a:p>
            <a:r>
              <a:rPr lang="en-AU" sz="1400" dirty="0"/>
              <a:t>SMSF Admin Firm</a:t>
            </a:r>
          </a:p>
        </p:txBody>
      </p:sp>
      <p:sp>
        <p:nvSpPr>
          <p:cNvPr id="45065" name="TextBox 8"/>
          <p:cNvSpPr txBox="1">
            <a:spLocks noChangeArrowheads="1"/>
          </p:cNvSpPr>
          <p:nvPr/>
        </p:nvSpPr>
        <p:spPr bwMode="auto">
          <a:xfrm>
            <a:off x="6804248" y="2852936"/>
            <a:ext cx="1639887" cy="307975"/>
          </a:xfrm>
          <a:prstGeom prst="rect">
            <a:avLst/>
          </a:prstGeom>
          <a:noFill/>
          <a:ln w="9525">
            <a:noFill/>
            <a:miter lim="800000"/>
            <a:headEnd/>
            <a:tailEnd/>
          </a:ln>
        </p:spPr>
        <p:txBody>
          <a:bodyPr wrap="none">
            <a:spAutoFit/>
          </a:bodyPr>
          <a:lstStyle/>
          <a:p>
            <a:r>
              <a:rPr lang="en-AU" sz="1400" dirty="0"/>
              <a:t>SMSF Admin Firm</a:t>
            </a:r>
          </a:p>
        </p:txBody>
      </p:sp>
      <p:sp>
        <p:nvSpPr>
          <p:cNvPr id="45066" name="TextBox 8"/>
          <p:cNvSpPr txBox="1">
            <a:spLocks noChangeArrowheads="1"/>
          </p:cNvSpPr>
          <p:nvPr/>
        </p:nvSpPr>
        <p:spPr bwMode="auto">
          <a:xfrm>
            <a:off x="7020272" y="4725144"/>
            <a:ext cx="1638300" cy="307975"/>
          </a:xfrm>
          <a:prstGeom prst="rect">
            <a:avLst/>
          </a:prstGeom>
          <a:noFill/>
          <a:ln w="9525">
            <a:noFill/>
            <a:miter lim="800000"/>
            <a:headEnd/>
            <a:tailEnd/>
          </a:ln>
        </p:spPr>
        <p:txBody>
          <a:bodyPr wrap="none">
            <a:spAutoFit/>
          </a:bodyPr>
          <a:lstStyle/>
          <a:p>
            <a:r>
              <a:rPr lang="en-AU" sz="1400" dirty="0"/>
              <a:t>SMSF Admin Firm</a:t>
            </a:r>
          </a:p>
        </p:txBody>
      </p:sp>
      <p:sp>
        <p:nvSpPr>
          <p:cNvPr id="45067" name="TextBox 8"/>
          <p:cNvSpPr txBox="1">
            <a:spLocks noChangeArrowheads="1"/>
          </p:cNvSpPr>
          <p:nvPr/>
        </p:nvSpPr>
        <p:spPr bwMode="auto">
          <a:xfrm>
            <a:off x="1043608" y="3068960"/>
            <a:ext cx="1638300" cy="307975"/>
          </a:xfrm>
          <a:prstGeom prst="rect">
            <a:avLst/>
          </a:prstGeom>
          <a:noFill/>
          <a:ln w="9525">
            <a:noFill/>
            <a:miter lim="800000"/>
            <a:headEnd/>
            <a:tailEnd/>
          </a:ln>
        </p:spPr>
        <p:txBody>
          <a:bodyPr wrap="none">
            <a:spAutoFit/>
          </a:bodyPr>
          <a:lstStyle/>
          <a:p>
            <a:r>
              <a:rPr lang="en-AU" sz="1400" dirty="0"/>
              <a:t>SMSF Admin Firm</a:t>
            </a:r>
          </a:p>
        </p:txBody>
      </p:sp>
      <p:pic>
        <p:nvPicPr>
          <p:cNvPr id="45068" name="Picture 6" descr="clip_image002.jpg"/>
          <p:cNvPicPr>
            <a:picLocks noChangeAspect="1"/>
          </p:cNvPicPr>
          <p:nvPr/>
        </p:nvPicPr>
        <p:blipFill>
          <a:blip r:embed="rId6" cstate="print"/>
          <a:srcRect/>
          <a:stretch>
            <a:fillRect/>
          </a:stretch>
        </p:blipFill>
        <p:spPr bwMode="auto">
          <a:xfrm>
            <a:off x="539552" y="3645024"/>
            <a:ext cx="1366837" cy="1223962"/>
          </a:xfrm>
          <a:prstGeom prst="rect">
            <a:avLst/>
          </a:prstGeom>
          <a:noFill/>
          <a:ln w="9525">
            <a:noFill/>
            <a:miter lim="800000"/>
            <a:headEnd/>
            <a:tailEnd/>
          </a:ln>
        </p:spPr>
      </p:pic>
      <p:sp>
        <p:nvSpPr>
          <p:cNvPr id="45069" name="TextBox 6"/>
          <p:cNvSpPr txBox="1">
            <a:spLocks noChangeArrowheads="1"/>
          </p:cNvSpPr>
          <p:nvPr/>
        </p:nvSpPr>
        <p:spPr bwMode="auto">
          <a:xfrm>
            <a:off x="1475656" y="5877272"/>
            <a:ext cx="1176337" cy="277813"/>
          </a:xfrm>
          <a:prstGeom prst="rect">
            <a:avLst/>
          </a:prstGeom>
          <a:noFill/>
          <a:ln w="9525">
            <a:noFill/>
            <a:miter lim="800000"/>
            <a:headEnd/>
            <a:tailEnd/>
          </a:ln>
        </p:spPr>
        <p:txBody>
          <a:bodyPr wrap="none">
            <a:spAutoFit/>
          </a:bodyPr>
          <a:lstStyle/>
          <a:p>
            <a:r>
              <a:rPr lang="en-AU" sz="1200" dirty="0"/>
              <a:t>SMSF Auditor </a:t>
            </a:r>
          </a:p>
        </p:txBody>
      </p:sp>
      <p:sp>
        <p:nvSpPr>
          <p:cNvPr id="45070" name="TextBox 8"/>
          <p:cNvSpPr txBox="1">
            <a:spLocks noChangeArrowheads="1"/>
          </p:cNvSpPr>
          <p:nvPr/>
        </p:nvSpPr>
        <p:spPr bwMode="auto">
          <a:xfrm>
            <a:off x="539552" y="4653136"/>
            <a:ext cx="1638300" cy="307975"/>
          </a:xfrm>
          <a:prstGeom prst="rect">
            <a:avLst/>
          </a:prstGeom>
          <a:noFill/>
          <a:ln w="9525">
            <a:noFill/>
            <a:miter lim="800000"/>
            <a:headEnd/>
            <a:tailEnd/>
          </a:ln>
        </p:spPr>
        <p:txBody>
          <a:bodyPr wrap="none">
            <a:spAutoFit/>
          </a:bodyPr>
          <a:lstStyle/>
          <a:p>
            <a:r>
              <a:rPr lang="en-AU" sz="1400" dirty="0"/>
              <a:t>SMSF Admin Firm</a:t>
            </a:r>
          </a:p>
        </p:txBody>
      </p:sp>
      <p:pic>
        <p:nvPicPr>
          <p:cNvPr id="45071" name="Picture 5" descr="archie_turnaround.jpg"/>
          <p:cNvPicPr>
            <a:picLocks noChangeAspect="1"/>
          </p:cNvPicPr>
          <p:nvPr/>
        </p:nvPicPr>
        <p:blipFill>
          <a:blip r:embed="rId5" cstate="print"/>
          <a:srcRect/>
          <a:stretch>
            <a:fillRect/>
          </a:stretch>
        </p:blipFill>
        <p:spPr bwMode="auto">
          <a:xfrm>
            <a:off x="4139952" y="5445224"/>
            <a:ext cx="604838" cy="376238"/>
          </a:xfrm>
          <a:prstGeom prst="rect">
            <a:avLst/>
          </a:prstGeom>
          <a:noFill/>
          <a:ln w="9525">
            <a:noFill/>
            <a:miter lim="800000"/>
            <a:headEnd/>
            <a:tailEnd/>
          </a:ln>
        </p:spPr>
      </p:pic>
      <p:pic>
        <p:nvPicPr>
          <p:cNvPr id="45072" name="Picture 5" descr="archie_turnaround.jpg"/>
          <p:cNvPicPr>
            <a:picLocks noChangeAspect="1"/>
          </p:cNvPicPr>
          <p:nvPr/>
        </p:nvPicPr>
        <p:blipFill>
          <a:blip r:embed="rId5" cstate="print"/>
          <a:srcRect/>
          <a:stretch>
            <a:fillRect/>
          </a:stretch>
        </p:blipFill>
        <p:spPr bwMode="auto">
          <a:xfrm>
            <a:off x="5148064" y="5445224"/>
            <a:ext cx="604838" cy="376238"/>
          </a:xfrm>
          <a:prstGeom prst="rect">
            <a:avLst/>
          </a:prstGeom>
          <a:noFill/>
          <a:ln w="9525">
            <a:noFill/>
            <a:miter lim="800000"/>
            <a:headEnd/>
            <a:tailEnd/>
          </a:ln>
        </p:spPr>
      </p:pic>
      <p:pic>
        <p:nvPicPr>
          <p:cNvPr id="45073" name="Picture 5" descr="archie_turnaround.jpg"/>
          <p:cNvPicPr>
            <a:picLocks noChangeAspect="1"/>
          </p:cNvPicPr>
          <p:nvPr/>
        </p:nvPicPr>
        <p:blipFill>
          <a:blip r:embed="rId5" cstate="print"/>
          <a:srcRect/>
          <a:stretch>
            <a:fillRect/>
          </a:stretch>
        </p:blipFill>
        <p:spPr bwMode="auto">
          <a:xfrm>
            <a:off x="6372200" y="5301208"/>
            <a:ext cx="604838" cy="376238"/>
          </a:xfrm>
          <a:prstGeom prst="rect">
            <a:avLst/>
          </a:prstGeom>
          <a:noFill/>
          <a:ln w="9525">
            <a:noFill/>
            <a:miter lim="800000"/>
            <a:headEnd/>
            <a:tailEnd/>
          </a:ln>
        </p:spPr>
      </p:pic>
      <p:pic>
        <p:nvPicPr>
          <p:cNvPr id="45074" name="Picture 5" descr="archie_turnaround.jpg"/>
          <p:cNvPicPr>
            <a:picLocks noChangeAspect="1"/>
          </p:cNvPicPr>
          <p:nvPr/>
        </p:nvPicPr>
        <p:blipFill>
          <a:blip r:embed="rId5" cstate="print"/>
          <a:srcRect/>
          <a:stretch>
            <a:fillRect/>
          </a:stretch>
        </p:blipFill>
        <p:spPr bwMode="auto">
          <a:xfrm>
            <a:off x="3059832" y="5301208"/>
            <a:ext cx="604837" cy="376238"/>
          </a:xfrm>
          <a:prstGeom prst="rect">
            <a:avLst/>
          </a:prstGeom>
          <a:noFill/>
          <a:ln w="9525">
            <a:noFill/>
            <a:miter lim="800000"/>
            <a:headEnd/>
            <a:tailEnd/>
          </a:ln>
        </p:spPr>
      </p:pic>
      <p:sp>
        <p:nvSpPr>
          <p:cNvPr id="45075" name="TextBox 6"/>
          <p:cNvSpPr txBox="1">
            <a:spLocks noChangeArrowheads="1"/>
          </p:cNvSpPr>
          <p:nvPr/>
        </p:nvSpPr>
        <p:spPr bwMode="auto">
          <a:xfrm>
            <a:off x="2699792" y="5877272"/>
            <a:ext cx="1177925" cy="277813"/>
          </a:xfrm>
          <a:prstGeom prst="rect">
            <a:avLst/>
          </a:prstGeom>
          <a:noFill/>
          <a:ln w="9525">
            <a:noFill/>
            <a:miter lim="800000"/>
            <a:headEnd/>
            <a:tailEnd/>
          </a:ln>
        </p:spPr>
        <p:txBody>
          <a:bodyPr wrap="none">
            <a:spAutoFit/>
          </a:bodyPr>
          <a:lstStyle/>
          <a:p>
            <a:r>
              <a:rPr lang="en-AU" sz="1200" dirty="0"/>
              <a:t>SMSF Auditor </a:t>
            </a:r>
          </a:p>
        </p:txBody>
      </p:sp>
      <p:sp>
        <p:nvSpPr>
          <p:cNvPr id="45076" name="TextBox 6"/>
          <p:cNvSpPr txBox="1">
            <a:spLocks noChangeArrowheads="1"/>
          </p:cNvSpPr>
          <p:nvPr/>
        </p:nvSpPr>
        <p:spPr bwMode="auto">
          <a:xfrm>
            <a:off x="4067944" y="5949280"/>
            <a:ext cx="1176337" cy="276225"/>
          </a:xfrm>
          <a:prstGeom prst="rect">
            <a:avLst/>
          </a:prstGeom>
          <a:noFill/>
          <a:ln w="9525">
            <a:noFill/>
            <a:miter lim="800000"/>
            <a:headEnd/>
            <a:tailEnd/>
          </a:ln>
        </p:spPr>
        <p:txBody>
          <a:bodyPr wrap="none">
            <a:spAutoFit/>
          </a:bodyPr>
          <a:lstStyle/>
          <a:p>
            <a:r>
              <a:rPr lang="en-AU" sz="1200" dirty="0"/>
              <a:t>SMSF Auditor </a:t>
            </a:r>
          </a:p>
        </p:txBody>
      </p:sp>
      <p:sp>
        <p:nvSpPr>
          <p:cNvPr id="45077" name="TextBox 6"/>
          <p:cNvSpPr txBox="1">
            <a:spLocks noChangeArrowheads="1"/>
          </p:cNvSpPr>
          <p:nvPr/>
        </p:nvSpPr>
        <p:spPr bwMode="auto">
          <a:xfrm>
            <a:off x="5148064" y="5949280"/>
            <a:ext cx="1176338" cy="277813"/>
          </a:xfrm>
          <a:prstGeom prst="rect">
            <a:avLst/>
          </a:prstGeom>
          <a:noFill/>
          <a:ln w="9525">
            <a:noFill/>
            <a:miter lim="800000"/>
            <a:headEnd/>
            <a:tailEnd/>
          </a:ln>
        </p:spPr>
        <p:txBody>
          <a:bodyPr wrap="none">
            <a:spAutoFit/>
          </a:bodyPr>
          <a:lstStyle/>
          <a:p>
            <a:r>
              <a:rPr lang="en-AU" sz="1200" dirty="0"/>
              <a:t>SMSF Auditor </a:t>
            </a:r>
          </a:p>
        </p:txBody>
      </p:sp>
      <p:sp>
        <p:nvSpPr>
          <p:cNvPr id="45078" name="TextBox 6"/>
          <p:cNvSpPr txBox="1">
            <a:spLocks noChangeArrowheads="1"/>
          </p:cNvSpPr>
          <p:nvPr/>
        </p:nvSpPr>
        <p:spPr bwMode="auto">
          <a:xfrm>
            <a:off x="6300192" y="5877272"/>
            <a:ext cx="1176337" cy="277813"/>
          </a:xfrm>
          <a:prstGeom prst="rect">
            <a:avLst/>
          </a:prstGeom>
          <a:noFill/>
          <a:ln w="9525">
            <a:noFill/>
            <a:miter lim="800000"/>
            <a:headEnd/>
            <a:tailEnd/>
          </a:ln>
        </p:spPr>
        <p:txBody>
          <a:bodyPr wrap="none">
            <a:spAutoFit/>
          </a:bodyPr>
          <a:lstStyle/>
          <a:p>
            <a:r>
              <a:rPr lang="en-AU" sz="1200"/>
              <a:t>SMSF Auditor </a:t>
            </a:r>
          </a:p>
        </p:txBody>
      </p:sp>
      <p:pic>
        <p:nvPicPr>
          <p:cNvPr id="45079" name="Picture 29" descr="SMSF Auditors Hub.png"/>
          <p:cNvPicPr>
            <a:picLocks noChangeAspect="1"/>
          </p:cNvPicPr>
          <p:nvPr/>
        </p:nvPicPr>
        <p:blipFill>
          <a:blip r:embed="rId7" cstate="print"/>
          <a:srcRect/>
          <a:stretch>
            <a:fillRect/>
          </a:stretch>
        </p:blipFill>
        <p:spPr bwMode="auto">
          <a:xfrm>
            <a:off x="3491880" y="3861048"/>
            <a:ext cx="2016125" cy="754063"/>
          </a:xfrm>
          <a:prstGeom prst="rect">
            <a:avLst/>
          </a:prstGeom>
          <a:noFill/>
          <a:ln w="9525">
            <a:noFill/>
            <a:miter lim="800000"/>
            <a:headEnd/>
            <a:tailEnd/>
          </a:ln>
        </p:spPr>
      </p:pic>
      <p:sp>
        <p:nvSpPr>
          <p:cNvPr id="31" name="Right Arrow 30"/>
          <p:cNvSpPr/>
          <p:nvPr/>
        </p:nvSpPr>
        <p:spPr>
          <a:xfrm>
            <a:off x="2051720" y="4221088"/>
            <a:ext cx="8636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2" name="Right Arrow 31"/>
          <p:cNvSpPr/>
          <p:nvPr/>
        </p:nvSpPr>
        <p:spPr>
          <a:xfrm rot="1721423">
            <a:off x="2355710" y="3402635"/>
            <a:ext cx="863600"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3" name="Right Arrow 32"/>
          <p:cNvSpPr/>
          <p:nvPr/>
        </p:nvSpPr>
        <p:spPr>
          <a:xfrm rot="5070181">
            <a:off x="4198506" y="3399328"/>
            <a:ext cx="34607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4" name="Right Arrow 33"/>
          <p:cNvSpPr/>
          <p:nvPr/>
        </p:nvSpPr>
        <p:spPr>
          <a:xfrm rot="7712398">
            <a:off x="5529723" y="3136524"/>
            <a:ext cx="863600"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5" name="Right Arrow 34"/>
          <p:cNvSpPr/>
          <p:nvPr/>
        </p:nvSpPr>
        <p:spPr>
          <a:xfrm rot="9568309">
            <a:off x="5891333" y="4219596"/>
            <a:ext cx="86518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6" name="Right Arrow 35"/>
          <p:cNvSpPr/>
          <p:nvPr/>
        </p:nvSpPr>
        <p:spPr>
          <a:xfrm rot="9297838">
            <a:off x="2431987" y="4822370"/>
            <a:ext cx="863600" cy="2873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37" name="Right Arrow 36"/>
          <p:cNvSpPr/>
          <p:nvPr/>
        </p:nvSpPr>
        <p:spPr>
          <a:xfrm rot="7939503">
            <a:off x="3654994" y="4803386"/>
            <a:ext cx="533400" cy="2873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38" name="Right Arrow 37"/>
          <p:cNvSpPr/>
          <p:nvPr/>
        </p:nvSpPr>
        <p:spPr>
          <a:xfrm rot="4689577">
            <a:off x="4337121" y="4879654"/>
            <a:ext cx="403225" cy="2889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39" name="Right Arrow 38"/>
          <p:cNvSpPr/>
          <p:nvPr/>
        </p:nvSpPr>
        <p:spPr>
          <a:xfrm rot="3514132">
            <a:off x="5073217" y="4952880"/>
            <a:ext cx="527050" cy="2889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
        <p:nvSpPr>
          <p:cNvPr id="40" name="Right Arrow 39"/>
          <p:cNvSpPr/>
          <p:nvPr/>
        </p:nvSpPr>
        <p:spPr>
          <a:xfrm rot="2541588">
            <a:off x="5564184" y="4906567"/>
            <a:ext cx="863600" cy="28733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A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AU" smtClean="0"/>
              <a:t>House Keeping – Hand Out </a:t>
            </a:r>
          </a:p>
        </p:txBody>
      </p:sp>
      <p:pic>
        <p:nvPicPr>
          <p:cNvPr id="5123" name="Content Placeholder 3" descr="go to webinar 3.jpg"/>
          <p:cNvPicPr>
            <a:picLocks noGrp="1" noChangeAspect="1"/>
          </p:cNvPicPr>
          <p:nvPr>
            <p:ph idx="1"/>
          </p:nvPr>
        </p:nvPicPr>
        <p:blipFill>
          <a:blip r:embed="rId2" cstate="print"/>
          <a:srcRect/>
          <a:stretch>
            <a:fillRect/>
          </a:stretch>
        </p:blipFill>
        <p:spPr>
          <a:xfrm>
            <a:off x="6948488" y="2420938"/>
            <a:ext cx="1598612" cy="4127500"/>
          </a:xfrm>
        </p:spPr>
      </p:pic>
      <p:sp>
        <p:nvSpPr>
          <p:cNvPr id="5124" name="TextBox 4"/>
          <p:cNvSpPr txBox="1">
            <a:spLocks noChangeArrowheads="1"/>
          </p:cNvSpPr>
          <p:nvPr/>
        </p:nvSpPr>
        <p:spPr bwMode="auto">
          <a:xfrm>
            <a:off x="1314450" y="2514600"/>
            <a:ext cx="4827588" cy="923925"/>
          </a:xfrm>
          <a:prstGeom prst="rect">
            <a:avLst/>
          </a:prstGeom>
          <a:noFill/>
          <a:ln w="9525">
            <a:noFill/>
            <a:miter lim="800000"/>
            <a:headEnd/>
            <a:tailEnd/>
          </a:ln>
        </p:spPr>
        <p:txBody>
          <a:bodyPr wrap="none">
            <a:spAutoFit/>
          </a:bodyPr>
          <a:lstStyle/>
          <a:p>
            <a:r>
              <a:rPr lang="en-AU"/>
              <a:t>Copy of this Presentation can be downloaded</a:t>
            </a:r>
          </a:p>
          <a:p>
            <a:r>
              <a:rPr lang="en-AU"/>
              <a:t>From the Panel</a:t>
            </a:r>
          </a:p>
          <a:p>
            <a:endParaRPr lang="en-AU"/>
          </a:p>
        </p:txBody>
      </p:sp>
      <p:pic>
        <p:nvPicPr>
          <p:cNvPr id="5125" name="Picture 7" descr="Logo online smsf audit.JPG"/>
          <p:cNvPicPr>
            <a:picLocks noChangeAspect="1"/>
          </p:cNvPicPr>
          <p:nvPr/>
        </p:nvPicPr>
        <p:blipFill>
          <a:blip r:embed="rId3" cstate="print"/>
          <a:srcRect/>
          <a:stretch>
            <a:fillRect/>
          </a:stretch>
        </p:blipFill>
        <p:spPr bwMode="auto">
          <a:xfrm>
            <a:off x="6732588" y="0"/>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AU" smtClean="0"/>
              <a:t>House Keeping – Questions on this Presentation</a:t>
            </a:r>
          </a:p>
        </p:txBody>
      </p:sp>
      <p:pic>
        <p:nvPicPr>
          <p:cNvPr id="6147" name="Content Placeholder 3" descr="go to webinar 4.jpg"/>
          <p:cNvPicPr>
            <a:picLocks noGrp="1" noChangeAspect="1"/>
          </p:cNvPicPr>
          <p:nvPr>
            <p:ph idx="1"/>
          </p:nvPr>
        </p:nvPicPr>
        <p:blipFill>
          <a:blip r:embed="rId2" cstate="print"/>
          <a:srcRect/>
          <a:stretch>
            <a:fillRect/>
          </a:stretch>
        </p:blipFill>
        <p:spPr>
          <a:xfrm>
            <a:off x="6948488" y="2420938"/>
            <a:ext cx="1598612" cy="4127500"/>
          </a:xfrm>
        </p:spPr>
      </p:pic>
      <p:sp>
        <p:nvSpPr>
          <p:cNvPr id="5" name="TextBox 4"/>
          <p:cNvSpPr txBox="1"/>
          <p:nvPr/>
        </p:nvSpPr>
        <p:spPr>
          <a:xfrm>
            <a:off x="914400" y="2667000"/>
            <a:ext cx="5019675" cy="1477963"/>
          </a:xfrm>
          <a:prstGeom prst="rect">
            <a:avLst/>
          </a:prstGeom>
          <a:noFill/>
        </p:spPr>
        <p:txBody>
          <a:bodyPr wrap="none">
            <a:spAutoFit/>
          </a:bodyPr>
          <a:lstStyle/>
          <a:p>
            <a:pPr>
              <a:defRPr/>
            </a:pPr>
            <a:r>
              <a:rPr lang="en-AU" dirty="0"/>
              <a:t>If you have any Questions on this Presentation </a:t>
            </a:r>
          </a:p>
          <a:p>
            <a:pPr marL="342900" indent="-342900">
              <a:buFont typeface="+mj-lt"/>
              <a:buAutoNum type="arabicPeriod"/>
              <a:defRPr/>
            </a:pPr>
            <a:r>
              <a:rPr lang="en-AU" dirty="0"/>
              <a:t>Type in your questions in the panel</a:t>
            </a:r>
          </a:p>
          <a:p>
            <a:pPr marL="342900" indent="-342900">
              <a:buFont typeface="+mj-lt"/>
              <a:buAutoNum type="arabicPeriod"/>
              <a:defRPr/>
            </a:pPr>
            <a:r>
              <a:rPr lang="en-AU" dirty="0"/>
              <a:t>Speaker will answer all your questions </a:t>
            </a:r>
          </a:p>
          <a:p>
            <a:pPr marL="342900" indent="-342900">
              <a:defRPr/>
            </a:pPr>
            <a:r>
              <a:rPr lang="en-AU" dirty="0"/>
              <a:t>         after the presentation</a:t>
            </a:r>
          </a:p>
          <a:p>
            <a:pPr>
              <a:defRPr/>
            </a:pPr>
            <a:endParaRPr lang="en-AU" dirty="0"/>
          </a:p>
        </p:txBody>
      </p:sp>
      <p:pic>
        <p:nvPicPr>
          <p:cNvPr id="6149" name="Picture 7" descr="Logo online smsf audit.JPG"/>
          <p:cNvPicPr>
            <a:picLocks noChangeAspect="1"/>
          </p:cNvPicPr>
          <p:nvPr/>
        </p:nvPicPr>
        <p:blipFill>
          <a:blip r:embed="rId3" cstate="print"/>
          <a:srcRect/>
          <a:stretch>
            <a:fillRect/>
          </a:stretch>
        </p:blipFill>
        <p:spPr bwMode="auto">
          <a:xfrm>
            <a:off x="6732588" y="0"/>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AU" smtClean="0"/>
              <a:t>Dennis Wright</a:t>
            </a:r>
            <a:br>
              <a:rPr lang="en-AU" smtClean="0"/>
            </a:br>
            <a:r>
              <a:rPr lang="en-AU" smtClean="0"/>
              <a:t>B. Bus, MIPA, SMSF Auditor</a:t>
            </a:r>
          </a:p>
        </p:txBody>
      </p:sp>
      <p:sp>
        <p:nvSpPr>
          <p:cNvPr id="11267" name="Content Placeholder 2"/>
          <p:cNvSpPr>
            <a:spLocks noGrp="1"/>
          </p:cNvSpPr>
          <p:nvPr>
            <p:ph idx="1"/>
          </p:nvPr>
        </p:nvSpPr>
        <p:spPr/>
        <p:txBody>
          <a:bodyPr/>
          <a:lstStyle/>
          <a:p>
            <a:r>
              <a:rPr lang="en-AU" sz="2000" smtClean="0"/>
              <a:t>Sole Practitioner Since 1985</a:t>
            </a:r>
          </a:p>
          <a:p>
            <a:r>
              <a:rPr lang="en-AU" sz="2000" smtClean="0"/>
              <a:t>100% into SMSF Audit since 2007</a:t>
            </a:r>
          </a:p>
          <a:p>
            <a:r>
              <a:rPr lang="en-AU" sz="2000" smtClean="0"/>
              <a:t>Audit close to 300 SMSF’s for 9 Accounting Firms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AU" smtClean="0"/>
              <a:t>Eric Taylor</a:t>
            </a:r>
            <a:br>
              <a:rPr lang="en-AU" smtClean="0"/>
            </a:br>
            <a:r>
              <a:rPr lang="en-AU" sz="1800" smtClean="0"/>
              <a:t>B Com (Adel), FIPA, CTA, SMSF Auditor</a:t>
            </a:r>
            <a:br>
              <a:rPr lang="en-AU" sz="1800" smtClean="0"/>
            </a:br>
            <a:r>
              <a:rPr lang="en-AU" sz="1800" smtClean="0"/>
              <a:t>eric@aust-smsf-audits.net.au</a:t>
            </a:r>
          </a:p>
        </p:txBody>
      </p:sp>
      <p:sp>
        <p:nvSpPr>
          <p:cNvPr id="12291" name="Content Placeholder 2"/>
          <p:cNvSpPr>
            <a:spLocks noGrp="1"/>
          </p:cNvSpPr>
          <p:nvPr>
            <p:ph idx="1"/>
          </p:nvPr>
        </p:nvSpPr>
        <p:spPr/>
        <p:txBody>
          <a:bodyPr/>
          <a:lstStyle/>
          <a:p>
            <a:r>
              <a:rPr lang="en-AU" sz="2000" smtClean="0"/>
              <a:t>Working in public practice 30 years</a:t>
            </a:r>
          </a:p>
          <a:p>
            <a:r>
              <a:rPr lang="en-AU" sz="2000" smtClean="0"/>
              <a:t>Auditing SMSF for last 10 years</a:t>
            </a:r>
          </a:p>
          <a:p>
            <a:r>
              <a:rPr lang="en-AU" sz="2000" smtClean="0"/>
              <a:t>Came back from Semi – Retirement to handle the SMSF rush </a:t>
            </a:r>
          </a:p>
          <a:p>
            <a:r>
              <a:rPr lang="en-AU" sz="2000" smtClean="0"/>
              <a:t>Audits over 250 Funds </a:t>
            </a:r>
          </a:p>
          <a:p>
            <a:pPr>
              <a:buFont typeface="Wingdings" pitchFamily="2" charset="2"/>
              <a:buNone/>
            </a:pPr>
            <a:endParaRPr lang="en-A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AU" altLang="en-US" sz="3200" smtClean="0"/>
              <a:t>Disclaimer of Legal &amp; Financial Advice</a:t>
            </a:r>
            <a:br>
              <a:rPr lang="en-AU" altLang="en-US" sz="3200" smtClean="0"/>
            </a:br>
            <a:r>
              <a:rPr lang="en-AU" altLang="en-US" sz="3200" smtClean="0"/>
              <a:t>– Educational Purpose Only</a:t>
            </a:r>
          </a:p>
        </p:txBody>
      </p:sp>
      <p:sp>
        <p:nvSpPr>
          <p:cNvPr id="5123" name="Rectangle 3"/>
          <p:cNvSpPr>
            <a:spLocks noGrp="1" noChangeArrowheads="1"/>
          </p:cNvSpPr>
          <p:nvPr>
            <p:ph type="body" idx="1"/>
          </p:nvPr>
        </p:nvSpPr>
        <p:spPr>
          <a:xfrm>
            <a:off x="838200" y="2362200"/>
            <a:ext cx="8054975" cy="3724275"/>
          </a:xfrm>
        </p:spPr>
        <p:txBody>
          <a:bodyPr/>
          <a:lstStyle/>
          <a:p>
            <a:pPr eaLnBrk="1" hangingPunct="1">
              <a:lnSpc>
                <a:spcPct val="80000"/>
              </a:lnSpc>
              <a:buFont typeface="Wingdings" pitchFamily="2" charset="2"/>
              <a:buNone/>
              <a:defRPr/>
            </a:pPr>
            <a:r>
              <a:rPr lang="en-AU" sz="1200" b="1" dirty="0" smtClean="0">
                <a:latin typeface="+mj-lt"/>
              </a:rPr>
              <a:t>Statement</a:t>
            </a:r>
          </a:p>
          <a:p>
            <a:pPr eaLnBrk="1" hangingPunct="1">
              <a:lnSpc>
                <a:spcPct val="80000"/>
              </a:lnSpc>
              <a:buFont typeface="Wingdings" pitchFamily="2" charset="2"/>
              <a:buNone/>
              <a:defRPr/>
            </a:pPr>
            <a:r>
              <a:rPr lang="en-AU" sz="1200" dirty="0" smtClean="0">
                <a:latin typeface="+mj-lt"/>
              </a:rPr>
              <a:t>This paper represents the opinion of the author (s) and not necessarily those of Deed Dot Com Dot Au Pty Ltd. The contents are for general information only. They are not intended as professional advice - for that you should consult a Accountant or other suitably qualified professional. Deed Dot Com dot Au Pty Ltd expressly disclaims all liability for any loss or damage arising from reliance upon any information in this presentation. </a:t>
            </a:r>
          </a:p>
          <a:p>
            <a:pPr eaLnBrk="1" hangingPunct="1">
              <a:lnSpc>
                <a:spcPct val="80000"/>
              </a:lnSpc>
              <a:buFont typeface="Wingdings" pitchFamily="2" charset="2"/>
              <a:buNone/>
              <a:defRPr/>
            </a:pPr>
            <a:endParaRPr lang="en-AU" sz="1200" b="1" dirty="0" smtClean="0">
              <a:latin typeface="+mj-lt"/>
            </a:endParaRPr>
          </a:p>
          <a:p>
            <a:pPr eaLnBrk="1" hangingPunct="1">
              <a:lnSpc>
                <a:spcPct val="80000"/>
              </a:lnSpc>
              <a:buFont typeface="Wingdings" pitchFamily="2" charset="2"/>
              <a:buNone/>
              <a:defRPr/>
            </a:pPr>
            <a:r>
              <a:rPr lang="en-AU" sz="1200" b="1" dirty="0" smtClean="0">
                <a:latin typeface="+mj-lt"/>
              </a:rPr>
              <a:t>Disclaimer </a:t>
            </a:r>
            <a:endParaRPr lang="en-AU" sz="1200" dirty="0" smtClean="0">
              <a:latin typeface="+mj-lt"/>
            </a:endParaRPr>
          </a:p>
          <a:p>
            <a:pPr eaLnBrk="1" hangingPunct="1">
              <a:lnSpc>
                <a:spcPct val="80000"/>
              </a:lnSpc>
              <a:buFont typeface="Wingdings" pitchFamily="2" charset="2"/>
              <a:buNone/>
              <a:defRPr/>
            </a:pPr>
            <a:r>
              <a:rPr lang="en-AU" sz="1200" dirty="0" smtClean="0">
                <a:latin typeface="+mj-lt"/>
              </a:rPr>
              <a:t>The information contained in this presentation is based on the understanding of the author has of the relevant </a:t>
            </a:r>
            <a:r>
              <a:rPr lang="en-AU" sz="1200" dirty="0" smtClean="0">
                <a:solidFill>
                  <a:srgbClr val="FF0000"/>
                </a:solidFill>
                <a:latin typeface="+mj-lt"/>
              </a:rPr>
              <a:t>Australian laws as </a:t>
            </a:r>
            <a:r>
              <a:rPr lang="en-AU" sz="1200" b="1" dirty="0" smtClean="0">
                <a:solidFill>
                  <a:srgbClr val="FF0000"/>
                </a:solidFill>
                <a:latin typeface="+mj-lt"/>
              </a:rPr>
              <a:t>at </a:t>
            </a:r>
            <a:r>
              <a:rPr lang="en-AU" sz="1200" b="1" dirty="0" smtClean="0">
                <a:solidFill>
                  <a:srgbClr val="FF0000"/>
                </a:solidFill>
                <a:latin typeface="+mj-lt"/>
              </a:rPr>
              <a:t>28</a:t>
            </a:r>
            <a:r>
              <a:rPr lang="en-AU" sz="1200" b="1" baseline="30000" dirty="0" smtClean="0">
                <a:solidFill>
                  <a:srgbClr val="FF0000"/>
                </a:solidFill>
                <a:latin typeface="+mj-lt"/>
              </a:rPr>
              <a:t>th</a:t>
            </a:r>
            <a:r>
              <a:rPr lang="en-AU" sz="1200" b="1" dirty="0" smtClean="0">
                <a:solidFill>
                  <a:srgbClr val="FF0000"/>
                </a:solidFill>
                <a:latin typeface="+mj-lt"/>
              </a:rPr>
              <a:t> April  2021</a:t>
            </a:r>
            <a:r>
              <a:rPr lang="en-AU" sz="1200" b="1" dirty="0" smtClean="0">
                <a:solidFill>
                  <a:srgbClr val="FF0000"/>
                </a:solidFill>
                <a:latin typeface="+mj-lt"/>
              </a:rPr>
              <a:t>. </a:t>
            </a:r>
            <a:r>
              <a:rPr lang="en-AU" sz="1200" dirty="0" smtClean="0">
                <a:latin typeface="+mj-lt"/>
              </a:rPr>
              <a:t>As these laws are subject to change you should refer to ATO’s website or talk to a professional adviser for the most up-to-date information. The information is for adviser use only and is not a substitute for investors seeking advice. While all care has been taken in the preparation of this document (using sources believed to be reliable and accurate), no person, including Deed Dot Com Dot Au Pty Ltd, accepts responsibility for any loss suffered by any person arising from reliance on this information. This update is not financial product advice and does not take into account any individual’s objectives, financial situation or needs. Any examples are for illustrative purposes only and actual risks and benefits will vary depending on each investor’s individual circumstances. You should form your own opinion and take your own legal, taxation and financial advice on the application of the information to your business and your clients. </a:t>
            </a:r>
          </a:p>
        </p:txBody>
      </p:sp>
      <p:pic>
        <p:nvPicPr>
          <p:cNvPr id="7172" name="Picture 7" descr="Logo online smsf audit.JPG"/>
          <p:cNvPicPr>
            <a:picLocks noChangeAspect="1"/>
          </p:cNvPicPr>
          <p:nvPr/>
        </p:nvPicPr>
        <p:blipFill>
          <a:blip r:embed="rId2" cstate="print"/>
          <a:srcRect/>
          <a:stretch>
            <a:fillRect/>
          </a:stretch>
        </p:blipFill>
        <p:spPr bwMode="auto">
          <a:xfrm>
            <a:off x="971550" y="6134100"/>
            <a:ext cx="3067050" cy="723900"/>
          </a:xfrm>
          <a:prstGeom prst="rect">
            <a:avLst/>
          </a:prstGeom>
          <a:noFill/>
          <a:ln w="9525">
            <a:noFill/>
            <a:miter lim="800000"/>
            <a:headEnd/>
            <a:tailEnd/>
          </a:ln>
        </p:spPr>
      </p:pic>
      <p:pic>
        <p:nvPicPr>
          <p:cNvPr id="7173" name="Picture 4" descr="logo -trustdeed.png"/>
          <p:cNvPicPr>
            <a:picLocks noChangeAspect="1"/>
          </p:cNvPicPr>
          <p:nvPr/>
        </p:nvPicPr>
        <p:blipFill>
          <a:blip r:embed="rId3" cstate="print"/>
          <a:srcRect/>
          <a:stretch>
            <a:fillRect/>
          </a:stretch>
        </p:blipFill>
        <p:spPr bwMode="auto">
          <a:xfrm>
            <a:off x="4932363" y="6296025"/>
            <a:ext cx="371475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AU" altLang="en-US" smtClean="0"/>
              <a:t>AGENDA</a:t>
            </a:r>
            <a:br>
              <a:rPr lang="en-AU" altLang="en-US" smtClean="0"/>
            </a:br>
            <a:endParaRPr lang="en-AU" altLang="en-US" sz="2000" smtClean="0"/>
          </a:p>
        </p:txBody>
      </p:sp>
      <p:pic>
        <p:nvPicPr>
          <p:cNvPr id="8195" name="Picture 7" descr="Logo online smsf audit.JPG"/>
          <p:cNvPicPr>
            <a:picLocks noChangeAspect="1"/>
          </p:cNvPicPr>
          <p:nvPr/>
        </p:nvPicPr>
        <p:blipFill>
          <a:blip r:embed="rId2" cstate="print"/>
          <a:srcRect/>
          <a:stretch>
            <a:fillRect/>
          </a:stretch>
        </p:blipFill>
        <p:spPr bwMode="auto">
          <a:xfrm>
            <a:off x="6076950" y="764704"/>
            <a:ext cx="3067050" cy="723900"/>
          </a:xfrm>
          <a:prstGeom prst="rect">
            <a:avLst/>
          </a:prstGeom>
          <a:noFill/>
          <a:ln w="9525">
            <a:noFill/>
            <a:miter lim="800000"/>
            <a:headEnd/>
            <a:tailEnd/>
          </a:ln>
        </p:spPr>
      </p:pic>
      <p:pic>
        <p:nvPicPr>
          <p:cNvPr id="8196" name="Picture 4" descr="logo -trustdeed.png"/>
          <p:cNvPicPr>
            <a:picLocks noChangeAspect="1"/>
          </p:cNvPicPr>
          <p:nvPr/>
        </p:nvPicPr>
        <p:blipFill>
          <a:blip r:embed="rId3" cstate="print"/>
          <a:srcRect/>
          <a:stretch>
            <a:fillRect/>
          </a:stretch>
        </p:blipFill>
        <p:spPr bwMode="auto">
          <a:xfrm>
            <a:off x="251520" y="188640"/>
            <a:ext cx="2808288" cy="425450"/>
          </a:xfrm>
          <a:prstGeom prst="rect">
            <a:avLst/>
          </a:prstGeom>
          <a:noFill/>
          <a:ln w="9525">
            <a:noFill/>
            <a:miter lim="800000"/>
            <a:headEnd/>
            <a:tailEnd/>
          </a:ln>
        </p:spPr>
      </p:pic>
      <p:sp>
        <p:nvSpPr>
          <p:cNvPr id="8197" name="Content Placeholder 6"/>
          <p:cNvSpPr>
            <a:spLocks noGrp="1"/>
          </p:cNvSpPr>
          <p:nvPr>
            <p:ph idx="1"/>
          </p:nvPr>
        </p:nvSpPr>
        <p:spPr/>
        <p:txBody>
          <a:bodyPr/>
          <a:lstStyle/>
          <a:p>
            <a:pPr>
              <a:spcBef>
                <a:spcPts val="1800"/>
              </a:spcBef>
            </a:pPr>
            <a:r>
              <a:rPr lang="en-AU" sz="2000" dirty="0" smtClean="0"/>
              <a:t>Legislation behind Auditor independence</a:t>
            </a:r>
          </a:p>
          <a:p>
            <a:pPr>
              <a:spcBef>
                <a:spcPts val="1800"/>
              </a:spcBef>
            </a:pPr>
            <a:r>
              <a:rPr lang="en-AU" sz="2000" dirty="0" smtClean="0"/>
              <a:t>Auditors Independence – Auditors Views</a:t>
            </a:r>
          </a:p>
          <a:p>
            <a:pPr>
              <a:spcBef>
                <a:spcPts val="1800"/>
              </a:spcBef>
            </a:pPr>
            <a:r>
              <a:rPr lang="en-AU" sz="2000" dirty="0" smtClean="0"/>
              <a:t>How to measure Auditors “Independence”</a:t>
            </a:r>
          </a:p>
          <a:p>
            <a:pPr>
              <a:spcBef>
                <a:spcPts val="1800"/>
              </a:spcBef>
            </a:pPr>
            <a:r>
              <a:rPr lang="en-AU" sz="2000" dirty="0" smtClean="0"/>
              <a:t>SMSF Auditors Hub </a:t>
            </a:r>
            <a:endParaRPr lang="en-A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AU" smtClean="0"/>
              <a:t>SIS Act - Section 128F(d)</a:t>
            </a:r>
            <a:br>
              <a:rPr lang="en-AU" smtClean="0"/>
            </a:br>
            <a:r>
              <a:rPr lang="en-AU" smtClean="0"/>
              <a:t>SIS Regulations – Reg 9A.06</a:t>
            </a:r>
          </a:p>
        </p:txBody>
      </p:sp>
      <p:sp>
        <p:nvSpPr>
          <p:cNvPr id="3" name="Content Placeholder 2"/>
          <p:cNvSpPr>
            <a:spLocks noGrp="1"/>
          </p:cNvSpPr>
          <p:nvPr>
            <p:ph idx="1"/>
          </p:nvPr>
        </p:nvSpPr>
        <p:spPr/>
        <p:txBody>
          <a:bodyPr/>
          <a:lstStyle/>
          <a:p>
            <a:pPr marL="0" indent="0">
              <a:buFont typeface="Wingdings" pitchFamily="2" charset="2"/>
              <a:buNone/>
              <a:defRPr/>
            </a:pPr>
            <a:r>
              <a:rPr lang="en-AU" sz="2000" b="1" dirty="0" smtClean="0"/>
              <a:t>SISA 128F (d</a:t>
            </a:r>
            <a:r>
              <a:rPr lang="en-AU" sz="2000" dirty="0" smtClean="0"/>
              <a:t>)  comply with the auditor independence requirements prescribed by the regulations</a:t>
            </a:r>
          </a:p>
          <a:p>
            <a:pPr marL="0" indent="0">
              <a:buFont typeface="Wingdings" pitchFamily="2" charset="2"/>
              <a:buNone/>
              <a:defRPr/>
            </a:pPr>
            <a:endParaRPr lang="en-AU" sz="2000" b="1" dirty="0" smtClean="0"/>
          </a:p>
          <a:p>
            <a:pPr marL="0" indent="0">
              <a:buFont typeface="Wingdings" pitchFamily="2" charset="2"/>
              <a:buNone/>
              <a:defRPr/>
            </a:pPr>
            <a:r>
              <a:rPr lang="en-AU" sz="2000" b="1" dirty="0" smtClean="0"/>
              <a:t>SISR 9A.06 Auditor independence requirements</a:t>
            </a:r>
          </a:p>
          <a:p>
            <a:pPr marL="0" indent="0">
              <a:buFont typeface="Wingdings" pitchFamily="2" charset="2"/>
              <a:buNone/>
              <a:defRPr/>
            </a:pPr>
            <a:r>
              <a:rPr lang="en-AU" sz="2000" dirty="0" smtClean="0"/>
              <a:t>For </a:t>
            </a:r>
            <a:r>
              <a:rPr lang="en-AU" sz="2000" dirty="0" smtClean="0">
                <a:hlinkClick r:id="rId2"/>
              </a:rPr>
              <a:t>paragraph</a:t>
            </a:r>
            <a:r>
              <a:rPr lang="en-AU" sz="2000" dirty="0" smtClean="0"/>
              <a:t> 128F(d) of the Act, the auditor independence requirements produced by the Accounting Professional and Ethical Standards Board Limited and set out in the </a:t>
            </a:r>
            <a:r>
              <a:rPr lang="en-AU" sz="2000" dirty="0" smtClean="0">
                <a:solidFill>
                  <a:srgbClr val="FF0000"/>
                </a:solidFill>
              </a:rPr>
              <a:t>APES 110 Code </a:t>
            </a:r>
            <a:r>
              <a:rPr lang="en-AU" sz="2000" dirty="0" smtClean="0"/>
              <a:t>of Ethics for Professional Accountants (including Independence Standards) are prescribed for all approved SMSF auditors.</a:t>
            </a:r>
          </a:p>
          <a:p>
            <a:pPr marL="0" indent="0">
              <a:buFont typeface="Wingdings" pitchFamily="2" charset="2"/>
              <a:buNone/>
              <a:defRPr/>
            </a:pPr>
            <a:endParaRPr lang="en-AU" sz="2000" dirty="0" smtClean="0">
              <a:solidFill>
                <a:srgbClr val="FF0000"/>
              </a:solidFill>
            </a:endParaRPr>
          </a:p>
          <a:p>
            <a:pPr marL="0" indent="0">
              <a:buFont typeface="Wingdings" pitchFamily="2" charset="2"/>
              <a:buNone/>
              <a:defRPr/>
            </a:pPr>
            <a:r>
              <a:rPr lang="en-AU" sz="2000" dirty="0" smtClean="0">
                <a:solidFill>
                  <a:srgbClr val="FF0000"/>
                </a:solidFill>
              </a:rPr>
              <a:t>APES 110 Amendment – For all audits after 1</a:t>
            </a:r>
            <a:r>
              <a:rPr lang="en-AU" sz="2000" baseline="30000" dirty="0" smtClean="0">
                <a:solidFill>
                  <a:srgbClr val="FF0000"/>
                </a:solidFill>
              </a:rPr>
              <a:t>st</a:t>
            </a:r>
            <a:r>
              <a:rPr lang="en-AU" sz="2000" dirty="0" smtClean="0">
                <a:solidFill>
                  <a:srgbClr val="FF0000"/>
                </a:solidFill>
              </a:rPr>
              <a:t> Jan 2020 </a:t>
            </a:r>
          </a:p>
          <a:p>
            <a:pPr>
              <a:buFont typeface="Wingdings" pitchFamily="2" charset="2"/>
              <a:buNone/>
              <a:defRPr/>
            </a:pPr>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1443</Words>
  <Application>Microsoft Office PowerPoint</Application>
  <PresentationFormat>On-screen Show (4:3)</PresentationFormat>
  <Paragraphs>222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House Keeping - Audio</vt:lpstr>
      <vt:lpstr>House Keeping – Hand Out </vt:lpstr>
      <vt:lpstr>House Keeping – Questions on this Presentation</vt:lpstr>
      <vt:lpstr>Dennis Wright B. Bus, MIPA, SMSF Auditor</vt:lpstr>
      <vt:lpstr>Eric Taylor B Com (Adel), FIPA, CTA, SMSF Auditor eric@aust-smsf-audits.net.au</vt:lpstr>
      <vt:lpstr>Disclaimer of Legal &amp; Financial Advice – Educational Purpose Only</vt:lpstr>
      <vt:lpstr>AGENDA </vt:lpstr>
      <vt:lpstr>SIS Act - Section 128F(d) SIS Regulations – Reg 9A.06</vt:lpstr>
      <vt:lpstr>APES 110 is effective since 1st Jan 2020</vt:lpstr>
      <vt:lpstr>Audit Exchange – Self Interest / Advocacy</vt:lpstr>
      <vt:lpstr>Audit Match – Intimidation Threat </vt:lpstr>
      <vt:lpstr>Question: Who should you Invoice ?</vt:lpstr>
      <vt:lpstr>Question: Who appoints the Auditor</vt:lpstr>
      <vt:lpstr>How much % fee is ok from  one referral source</vt:lpstr>
      <vt:lpstr>Question: How is independence measured</vt:lpstr>
      <vt:lpstr>         </vt:lpstr>
      <vt:lpstr>Fee Dependency Risk</vt:lpstr>
      <vt:lpstr>Question: How is independence measured</vt:lpstr>
      <vt:lpstr>Question: How is independence measured</vt:lpstr>
      <vt:lpstr>AUSB - ASA 220 – Independence – Para 11 Quality Control for an Audit of a Financial Report and Other Historical Financial Information</vt:lpstr>
      <vt:lpstr>Threats to Independence</vt:lpstr>
      <vt:lpstr>Introducing SMSF Auditors Hub</vt:lpstr>
      <vt:lpstr>SMSF Auditors Hub – Over 50 Auditors</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22</cp:revision>
  <dcterms:created xsi:type="dcterms:W3CDTF">2021-04-13T01:54:17Z</dcterms:created>
  <dcterms:modified xsi:type="dcterms:W3CDTF">2021-04-28T03:54:58Z</dcterms:modified>
</cp:coreProperties>
</file>